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3.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5.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6.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Lst>
  <p:notesMasterIdLst>
    <p:notesMasterId r:id="rId36"/>
  </p:notesMasterIdLst>
  <p:handoutMasterIdLst>
    <p:handoutMasterId r:id="rId37"/>
  </p:handoutMasterIdLst>
  <p:sldIdLst>
    <p:sldId id="325" r:id="rId3"/>
    <p:sldId id="291" r:id="rId4"/>
    <p:sldId id="292" r:id="rId5"/>
    <p:sldId id="293" r:id="rId6"/>
    <p:sldId id="294" r:id="rId7"/>
    <p:sldId id="322" r:id="rId8"/>
    <p:sldId id="324" r:id="rId9"/>
    <p:sldId id="320" r:id="rId10"/>
    <p:sldId id="321" r:id="rId11"/>
    <p:sldId id="323" r:id="rId12"/>
    <p:sldId id="295" r:id="rId13"/>
    <p:sldId id="296" r:id="rId14"/>
    <p:sldId id="297" r:id="rId15"/>
    <p:sldId id="298" r:id="rId16"/>
    <p:sldId id="299" r:id="rId17"/>
    <p:sldId id="300" r:id="rId18"/>
    <p:sldId id="301" r:id="rId19"/>
    <p:sldId id="303" r:id="rId20"/>
    <p:sldId id="328" r:id="rId21"/>
    <p:sldId id="304" r:id="rId22"/>
    <p:sldId id="305" r:id="rId23"/>
    <p:sldId id="306" r:id="rId24"/>
    <p:sldId id="307" r:id="rId25"/>
    <p:sldId id="308" r:id="rId26"/>
    <p:sldId id="309" r:id="rId27"/>
    <p:sldId id="310" r:id="rId28"/>
    <p:sldId id="311" r:id="rId29"/>
    <p:sldId id="312" r:id="rId30"/>
    <p:sldId id="313" r:id="rId31"/>
    <p:sldId id="315" r:id="rId32"/>
    <p:sldId id="326" r:id="rId33"/>
    <p:sldId id="316" r:id="rId34"/>
    <p:sldId id="318" r:id="rId35"/>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0000"/>
    <a:srgbClr val="FF0000"/>
    <a:srgbClr val="009900"/>
    <a:srgbClr val="0000FF"/>
    <a:srgbClr val="EE686B"/>
    <a:srgbClr val="FF0066"/>
    <a:srgbClr val="FF00FF"/>
    <a:srgbClr val="00FF00"/>
    <a:srgbClr val="FFE5E5"/>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76" autoAdjust="0"/>
    <p:restoredTop sz="86460" autoAdjust="0"/>
  </p:normalViewPr>
  <p:slideViewPr>
    <p:cSldViewPr>
      <p:cViewPr varScale="1">
        <p:scale>
          <a:sx n="82" d="100"/>
          <a:sy n="82" d="100"/>
        </p:scale>
        <p:origin x="846" y="108"/>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12" d="100"/>
        <a:sy n="112" d="100"/>
      </p:scale>
      <p:origin x="0" y="-8508"/>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4538281800140831E-2"/>
          <c:w val="0.7961128144380184"/>
          <c:h val="0.85410873183534985"/>
        </c:manualLayout>
      </c:layout>
      <c:lineChart>
        <c:grouping val="standard"/>
        <c:varyColors val="0"/>
        <c:ser>
          <c:idx val="0"/>
          <c:order val="0"/>
          <c:tx>
            <c:strRef>
              <c:f>Sheet1!$B$1</c:f>
              <c:strCache>
                <c:ptCount val="1"/>
                <c:pt idx="0">
                  <c:v>Probability of Acceptance (P)</c:v>
                </c:pt>
              </c:strCache>
            </c:strRef>
          </c:tx>
          <c:marker>
            <c:symbol val="circle"/>
            <c:size val="7"/>
            <c:spPr>
              <a:solidFill>
                <a:schemeClr val="tx1"/>
              </a:solidFill>
              <a:ln>
                <a:solidFill>
                  <a:schemeClr val="tx1"/>
                </a:solidFill>
              </a:ln>
            </c:spPr>
          </c:marker>
          <c:cat>
            <c:numRef>
              <c:f>Sheet1!$A$2:$A$12</c:f>
              <c:numCache>
                <c:formatCode>0%</c:formatCode>
                <c:ptCount val="11"/>
                <c:pt idx="0">
                  <c:v>0</c:v>
                </c:pt>
                <c:pt idx="1">
                  <c:v>0.01</c:v>
                </c:pt>
                <c:pt idx="2">
                  <c:v>0.02</c:v>
                </c:pt>
                <c:pt idx="3">
                  <c:v>0.03</c:v>
                </c:pt>
                <c:pt idx="4">
                  <c:v>0.04</c:v>
                </c:pt>
                <c:pt idx="5">
                  <c:v>0.05</c:v>
                </c:pt>
                <c:pt idx="6">
                  <c:v>0.06</c:v>
                </c:pt>
                <c:pt idx="7">
                  <c:v>7.0000000000000007E-2</c:v>
                </c:pt>
                <c:pt idx="8">
                  <c:v>0.08</c:v>
                </c:pt>
                <c:pt idx="9">
                  <c:v>0.09</c:v>
                </c:pt>
                <c:pt idx="10">
                  <c:v>0.1</c:v>
                </c:pt>
              </c:numCache>
            </c:numRef>
          </c:cat>
          <c:val>
            <c:numRef>
              <c:f>Sheet1!$B$2:$B$12</c:f>
              <c:numCache>
                <c:formatCode>0.0000</c:formatCode>
                <c:ptCount val="11"/>
                <c:pt idx="0">
                  <c:v>1</c:v>
                </c:pt>
                <c:pt idx="1">
                  <c:v>0.91969860292860584</c:v>
                </c:pt>
                <c:pt idx="2">
                  <c:v>0.6766764161830634</c:v>
                </c:pt>
                <c:pt idx="3">
                  <c:v>0.42319008112684342</c:v>
                </c:pt>
                <c:pt idx="4">
                  <c:v>0.23810330555354431</c:v>
                </c:pt>
                <c:pt idx="5">
                  <c:v>0.12465201948308113</c:v>
                </c:pt>
                <c:pt idx="6">
                  <c:v>6.196880441665896E-2</c:v>
                </c:pt>
                <c:pt idx="7">
                  <c:v>2.9636163880521749E-2</c:v>
                </c:pt>
                <c:pt idx="8">
                  <c:v>1.3753967744002987E-2</c:v>
                </c:pt>
                <c:pt idx="9">
                  <c:v>6.2321951063773178E-3</c:v>
                </c:pt>
                <c:pt idx="10">
                  <c:v>2.7693957155115762E-3</c:v>
                </c:pt>
              </c:numCache>
            </c:numRef>
          </c:val>
          <c:smooth val="1"/>
        </c:ser>
        <c:dLbls>
          <c:showLegendKey val="0"/>
          <c:showVal val="0"/>
          <c:showCatName val="0"/>
          <c:showSerName val="0"/>
          <c:showPercent val="0"/>
          <c:showBubbleSize val="0"/>
        </c:dLbls>
        <c:marker val="1"/>
        <c:smooth val="0"/>
        <c:axId val="366451256"/>
        <c:axId val="366451648"/>
      </c:lineChart>
      <c:catAx>
        <c:axId val="366451256"/>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(Fraction) of Defective Items</a:t>
                </a:r>
                <a:endParaRPr lang="en-US" dirty="0"/>
              </a:p>
            </c:rich>
          </c:tx>
          <c:layout>
            <c:manualLayout>
              <c:xMode val="edge"/>
              <c:yMode val="edge"/>
              <c:x val="0.32807795043318699"/>
              <c:y val="0.94923772485756353"/>
            </c:manualLayout>
          </c:layout>
          <c:overlay val="0"/>
        </c:title>
        <c:numFmt formatCode="0.0%" sourceLinked="0"/>
        <c:majorTickMark val="cross"/>
        <c:minorTickMark val="out"/>
        <c:tickLblPos val="nextTo"/>
        <c:spPr>
          <a:ln>
            <a:solidFill>
              <a:schemeClr val="tx1"/>
            </a:solidFill>
          </a:ln>
        </c:spPr>
        <c:txPr>
          <a:bodyPr/>
          <a:lstStyle/>
          <a:p>
            <a:pPr>
              <a:defRPr sz="1600"/>
            </a:pPr>
            <a:endParaRPr lang="en-US"/>
          </a:p>
        </c:txPr>
        <c:crossAx val="366451648"/>
        <c:crosses val="autoZero"/>
        <c:auto val="1"/>
        <c:lblAlgn val="ctr"/>
        <c:lblOffset val="100"/>
        <c:noMultiLvlLbl val="0"/>
      </c:catAx>
      <c:valAx>
        <c:axId val="366451648"/>
        <c:scaling>
          <c:orientation val="minMax"/>
          <c:max val="1"/>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8265045409146867E-2"/>
              <c:y val="0.31525910633122084"/>
            </c:manualLayout>
          </c:layout>
          <c:overlay val="0"/>
        </c:title>
        <c:numFmt formatCode="0.00" sourceLinked="0"/>
        <c:majorTickMark val="cross"/>
        <c:minorTickMark val="in"/>
        <c:tickLblPos val="nextTo"/>
        <c:spPr>
          <a:ln>
            <a:solidFill>
              <a:schemeClr val="tx1"/>
            </a:solidFill>
          </a:ln>
        </c:spPr>
        <c:txPr>
          <a:bodyPr/>
          <a:lstStyle/>
          <a:p>
            <a:pPr>
              <a:defRPr sz="1600"/>
            </a:pPr>
            <a:endParaRPr lang="en-US"/>
          </a:p>
        </c:txPr>
        <c:crossAx val="366451256"/>
        <c:crossesAt val="1"/>
        <c:crossBetween val="midCat"/>
        <c:majorUnit val="5.000000000000001E-2"/>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4538221784776899E-2"/>
          <c:w val="0.7961128144380184"/>
          <c:h val="0.85410873183534985"/>
        </c:manualLayout>
      </c:layout>
      <c:lineChart>
        <c:grouping val="standard"/>
        <c:varyColors val="0"/>
        <c:ser>
          <c:idx val="1"/>
          <c:order val="0"/>
          <c:tx>
            <c:v>Probability of Acceptance</c:v>
          </c:tx>
          <c:marker>
            <c:symbol val="diamond"/>
            <c:size val="7"/>
            <c:spPr>
              <a:solidFill>
                <a:srgbClr val="C00000"/>
              </a:solidFill>
              <a:ln>
                <a:solidFill>
                  <a:srgbClr val="C00000"/>
                </a:solidFill>
              </a:ln>
            </c:spPr>
          </c:marker>
          <c:dLbls>
            <c:dLbl>
              <c:idx val="0"/>
              <c:delete val="1"/>
              <c:extLst>
                <c:ext xmlns:c15="http://schemas.microsoft.com/office/drawing/2012/chart" uri="{CE6537A1-D6FC-4f65-9D91-7224C49458BB}"/>
              </c:extLst>
            </c:dLbl>
            <c:dLbl>
              <c:idx val="5"/>
              <c:dLblPos val="t"/>
              <c:showLegendKey val="0"/>
              <c:showVal val="1"/>
              <c:showCatName val="0"/>
              <c:showSerName val="0"/>
              <c:showPercent val="0"/>
              <c:showBubbleSize val="0"/>
              <c:extLst>
                <c:ext xmlns:c15="http://schemas.microsoft.com/office/drawing/2012/chart" uri="{CE6537A1-D6FC-4f65-9D91-7224C49458BB}"/>
              </c:extLst>
            </c:dLbl>
            <c:dLbl>
              <c:idx val="6"/>
              <c:dLblPos val="t"/>
              <c:showLegendKey val="0"/>
              <c:showVal val="1"/>
              <c:showCatName val="0"/>
              <c:showSerName val="0"/>
              <c:showPercent val="0"/>
              <c:showBubbleSize val="0"/>
              <c:extLst>
                <c:ext xmlns:c15="http://schemas.microsoft.com/office/drawing/2012/chart" uri="{CE6537A1-D6FC-4f65-9D91-7224C49458BB}"/>
              </c:extLst>
            </c:dLbl>
            <c:dLbl>
              <c:idx val="7"/>
              <c:dLblPos val="t"/>
              <c:showLegendKey val="0"/>
              <c:showVal val="1"/>
              <c:showCatName val="0"/>
              <c:showSerName val="0"/>
              <c:showPercent val="0"/>
              <c:showBubbleSize val="0"/>
              <c:extLst>
                <c:ext xmlns:c15="http://schemas.microsoft.com/office/drawing/2012/chart" uri="{CE6537A1-D6FC-4f65-9D91-7224C49458BB}"/>
              </c:extLst>
            </c:dLbl>
            <c:dLbl>
              <c:idx val="8"/>
              <c:dLblPos val="t"/>
              <c:showLegendKey val="0"/>
              <c:showVal val="1"/>
              <c:showCatName val="0"/>
              <c:showSerName val="0"/>
              <c:showPercent val="0"/>
              <c:showBubbleSize val="0"/>
              <c:extLst>
                <c:ext xmlns:c15="http://schemas.microsoft.com/office/drawing/2012/chart" uri="{CE6537A1-D6FC-4f65-9D91-7224C49458BB}"/>
              </c:extLst>
            </c:dLbl>
            <c:dLbl>
              <c:idx val="9"/>
              <c:layout>
                <c:manualLayout>
                  <c:x val="-3.5398230088495575E-2"/>
                  <c:y val="-4.8969072164948453E-2"/>
                </c:manualLayout>
              </c:layout>
              <c:showLegendKey val="0"/>
              <c:showVal val="1"/>
              <c:showCatName val="0"/>
              <c:showSerName val="0"/>
              <c:showPercent val="0"/>
              <c:showBubbleSize val="0"/>
              <c:extLst>
                <c:ext xmlns:c15="http://schemas.microsoft.com/office/drawing/2012/chart" uri="{CE6537A1-D6FC-4f65-9D91-7224C49458BB}"/>
              </c:extLst>
            </c:dLbl>
            <c:dLbl>
              <c:idx val="10"/>
              <c:layout>
                <c:manualLayout>
                  <c:x val="-2.0648967551622419E-2"/>
                  <c:y val="-3.608247422680403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Sheet1!$A$2:$A$12</c:f>
              <c:numCache>
                <c:formatCode>General</c:formatCode>
                <c:ptCount val="11"/>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Sheet1!$C$2:$C$12</c:f>
              <c:numCache>
                <c:formatCode>0.000</c:formatCode>
                <c:ptCount val="11"/>
                <c:pt idx="0">
                  <c:v>1</c:v>
                </c:pt>
                <c:pt idx="1">
                  <c:v>0.96599999999999997</c:v>
                </c:pt>
                <c:pt idx="2">
                  <c:v>0.77900000000000003</c:v>
                </c:pt>
                <c:pt idx="3">
                  <c:v>0.51500000000000001</c:v>
                </c:pt>
                <c:pt idx="4">
                  <c:v>0.29399999999999998</c:v>
                </c:pt>
                <c:pt idx="5">
                  <c:v>0.151</c:v>
                </c:pt>
                <c:pt idx="6">
                  <c:v>7.1999999999999995E-2</c:v>
                </c:pt>
                <c:pt idx="7">
                  <c:v>3.2000000000000001E-2</c:v>
                </c:pt>
                <c:pt idx="8">
                  <c:v>1.4E-2</c:v>
                </c:pt>
                <c:pt idx="9">
                  <c:v>6.0000000000000001E-3</c:v>
                </c:pt>
                <c:pt idx="10">
                  <c:v>2E-3</c:v>
                </c:pt>
              </c:numCache>
            </c:numRef>
          </c:val>
          <c:smooth val="1"/>
        </c:ser>
        <c:dLbls>
          <c:showLegendKey val="0"/>
          <c:showVal val="0"/>
          <c:showCatName val="0"/>
          <c:showSerName val="0"/>
          <c:showPercent val="0"/>
          <c:showBubbleSize val="0"/>
        </c:dLbls>
        <c:marker val="1"/>
        <c:smooth val="0"/>
        <c:axId val="367599432"/>
        <c:axId val="367599824"/>
      </c:lineChart>
      <c:catAx>
        <c:axId val="367599432"/>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(Fraction) of Defective Items</a:t>
                </a:r>
                <a:endParaRPr lang="en-US" dirty="0"/>
              </a:p>
            </c:rich>
          </c:tx>
          <c:layout>
            <c:manualLayout>
              <c:xMode val="edge"/>
              <c:yMode val="edge"/>
              <c:x val="0.32660302417949971"/>
              <c:y val="0.9482259458421356"/>
            </c:manualLayout>
          </c:layout>
          <c:overlay val="0"/>
        </c:title>
        <c:numFmt formatCode="0.00" sourceLinked="1"/>
        <c:majorTickMark val="out"/>
        <c:minorTickMark val="none"/>
        <c:tickLblPos val="nextTo"/>
        <c:spPr>
          <a:ln>
            <a:solidFill>
              <a:schemeClr val="tx1"/>
            </a:solidFill>
          </a:ln>
        </c:spPr>
        <c:crossAx val="367599824"/>
        <c:crosses val="autoZero"/>
        <c:auto val="1"/>
        <c:lblAlgn val="ctr"/>
        <c:lblOffset val="100"/>
        <c:noMultiLvlLbl val="0"/>
      </c:catAx>
      <c:valAx>
        <c:axId val="367599824"/>
        <c:scaling>
          <c:orientation val="minMax"/>
          <c:max val="1"/>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9739971662834182E-2"/>
              <c:y val="0.18314534458965825"/>
            </c:manualLayout>
          </c:layout>
          <c:overlay val="0"/>
        </c:title>
        <c:numFmt formatCode="0.0" sourceLinked="0"/>
        <c:majorTickMark val="out"/>
        <c:minorTickMark val="out"/>
        <c:tickLblPos val="nextTo"/>
        <c:spPr>
          <a:ln>
            <a:solidFill>
              <a:schemeClr val="tx1"/>
            </a:solidFill>
          </a:ln>
        </c:spPr>
        <c:crossAx val="367599432"/>
        <c:crossesAt val="1"/>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4538221784776899E-2"/>
          <c:w val="0.7961128144380184"/>
          <c:h val="0.85410873183534985"/>
        </c:manualLayout>
      </c:layout>
      <c:lineChart>
        <c:grouping val="standard"/>
        <c:varyColors val="0"/>
        <c:ser>
          <c:idx val="0"/>
          <c:order val="0"/>
          <c:spPr>
            <a:ln>
              <a:solidFill>
                <a:srgbClr val="C00000"/>
              </a:solidFill>
            </a:ln>
          </c:spPr>
          <c:marker>
            <c:symbol val="diamond"/>
            <c:size val="7"/>
            <c:spPr>
              <a:solidFill>
                <a:srgbClr val="C00000"/>
              </a:solidFill>
              <a:ln>
                <a:solidFill>
                  <a:srgbClr val="C00000"/>
                </a:solidFill>
              </a:ln>
            </c:spPr>
          </c:marker>
          <c:dLbls>
            <c:dLbl>
              <c:idx val="0"/>
              <c:delete val="1"/>
              <c:extLst>
                <c:ext xmlns:c15="http://schemas.microsoft.com/office/drawing/2012/chart" uri="{CE6537A1-D6FC-4f65-9D91-7224C49458BB}"/>
              </c:extLst>
            </c:dLbl>
            <c:dLbl>
              <c:idx val="2"/>
              <c:layout>
                <c:manualLayout>
                  <c:x val="-6.9196223259703163E-2"/>
                  <c:y val="-1.4227642276422802E-2"/>
                </c:manualLayout>
              </c:layout>
              <c:spPr/>
              <c:txPr>
                <a:bodyPr/>
                <a:lstStyle/>
                <a:p>
                  <a:pPr>
                    <a:defRPr sz="1400" b="1">
                      <a:solidFill>
                        <a:srgbClr val="0000FF"/>
                      </a:solidFill>
                    </a:defRPr>
                  </a:pPr>
                  <a:endParaRPr lang="en-US"/>
                </a:p>
              </c:txPr>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6.9196223259703163E-2"/>
                  <c:y val="1.8292682926829267E-2"/>
                </c:manualLayout>
              </c:layout>
              <c:spPr/>
              <c:txPr>
                <a:bodyPr/>
                <a:lstStyle/>
                <a:p>
                  <a:pPr>
                    <a:defRPr sz="1400" b="1">
                      <a:solidFill>
                        <a:srgbClr val="FF0000"/>
                      </a:solidFill>
                    </a:defRPr>
                  </a:pPr>
                  <a:endParaRPr lang="en-US"/>
                </a:p>
              </c:txPr>
              <c:dLblPos val="r"/>
              <c:showLegendKey val="0"/>
              <c:showVal val="1"/>
              <c:showCatName val="0"/>
              <c:showSerName val="0"/>
              <c:showPercent val="0"/>
              <c:showBubbleSize val="0"/>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4.5597403200706106E-2"/>
                  <c:y val="2.235772357723577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spPr>
              <a:noFill/>
              <a:ln>
                <a:noFill/>
              </a:ln>
              <a:effectLst/>
            </c:spPr>
            <c:txPr>
              <a:bodyPr/>
              <a:lstStyle/>
              <a:p>
                <a:pPr>
                  <a:defRPr sz="1400"/>
                </a:pPr>
                <a:endParaRPr lang="en-US"/>
              </a:p>
            </c:txPr>
            <c:dLblPos val="l"/>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Sheet1!$A$2:$A$13</c:f>
              <c:numCache>
                <c:formatCode>General</c:formatCode>
                <c:ptCount val="12"/>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Sheet1!$C$2:$C$12</c:f>
              <c:numCache>
                <c:formatCode>0.000</c:formatCode>
                <c:ptCount val="11"/>
                <c:pt idx="0">
                  <c:v>1</c:v>
                </c:pt>
                <c:pt idx="1">
                  <c:v>0.96599999999999997</c:v>
                </c:pt>
                <c:pt idx="2">
                  <c:v>0.77900000000000003</c:v>
                </c:pt>
                <c:pt idx="3">
                  <c:v>0.51500000000000001</c:v>
                </c:pt>
                <c:pt idx="4">
                  <c:v>0.29399999999999998</c:v>
                </c:pt>
                <c:pt idx="5">
                  <c:v>0.151</c:v>
                </c:pt>
                <c:pt idx="6">
                  <c:v>7.1999999999999995E-2</c:v>
                </c:pt>
                <c:pt idx="7">
                  <c:v>3.2000000000000001E-2</c:v>
                </c:pt>
                <c:pt idx="8">
                  <c:v>1.4E-2</c:v>
                </c:pt>
                <c:pt idx="9">
                  <c:v>6.0000000000000001E-3</c:v>
                </c:pt>
                <c:pt idx="10">
                  <c:v>2E-3</c:v>
                </c:pt>
              </c:numCache>
            </c:numRef>
          </c:val>
          <c:smooth val="1"/>
        </c:ser>
        <c:ser>
          <c:idx val="2"/>
          <c:order val="1"/>
          <c:marker>
            <c:symbol val="diamond"/>
            <c:size val="7"/>
            <c:spPr>
              <a:ln>
                <a:solidFill>
                  <a:srgbClr val="009900"/>
                </a:solidFill>
              </a:ln>
            </c:spPr>
          </c:marker>
          <c:dLbls>
            <c:dLbl>
              <c:idx val="0"/>
              <c:delete val="1"/>
              <c:extLst>
                <c:ext xmlns:c15="http://schemas.microsoft.com/office/drawing/2012/chart" uri="{CE6537A1-D6FC-4f65-9D91-7224C49458BB}"/>
              </c:extLst>
            </c:dLbl>
            <c:dLbl>
              <c:idx val="2"/>
              <c:spPr/>
              <c:txPr>
                <a:bodyPr/>
                <a:lstStyle/>
                <a:p>
                  <a:pPr>
                    <a:defRPr sz="1400" b="1">
                      <a:solidFill>
                        <a:srgbClr val="0000FF"/>
                      </a:solidFill>
                    </a:defRPr>
                  </a:pPr>
                  <a:endParaRPr lang="en-US"/>
                </a:p>
              </c:txPr>
              <c:showLegendKey val="0"/>
              <c:showVal val="1"/>
              <c:showCatName val="0"/>
              <c:showSerName val="0"/>
              <c:showPercent val="0"/>
              <c:showBubbleSize val="0"/>
            </c:dLbl>
            <c:dLbl>
              <c:idx val="6"/>
              <c:layout>
                <c:manualLayout>
                  <c:x val="-2.6548672566371681E-2"/>
                  <c:y val="-2.4390243902439025E-2"/>
                </c:manualLayout>
              </c:layout>
              <c:spPr/>
              <c:txPr>
                <a:bodyPr/>
                <a:lstStyle/>
                <a:p>
                  <a:pPr>
                    <a:defRPr sz="1400" b="1">
                      <a:solidFill>
                        <a:srgbClr val="FF0000"/>
                      </a:solidFill>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7"/>
              <c:layout>
                <c:manualLayout>
                  <c:x val="-3.3923303834808259E-2"/>
                  <c:y val="-2.4390243902439025E-2"/>
                </c:manualLayout>
              </c:layout>
              <c:showLegendKey val="0"/>
              <c:showVal val="1"/>
              <c:showCatName val="0"/>
              <c:showSerName val="0"/>
              <c:showPercent val="0"/>
              <c:showBubbleSize val="0"/>
              <c:extLst>
                <c:ext xmlns:c15="http://schemas.microsoft.com/office/drawing/2012/chart" uri="{CE6537A1-D6FC-4f65-9D91-7224C49458BB}"/>
              </c:extLst>
            </c:dLbl>
            <c:dLbl>
              <c:idx val="8"/>
              <c:layout>
                <c:manualLayout>
                  <c:x val="-3.5398346224420951E-2"/>
                  <c:y val="-2.8455284552845527E-2"/>
                </c:manualLayout>
              </c:layout>
              <c:showLegendKey val="0"/>
              <c:showVal val="1"/>
              <c:showCatName val="0"/>
              <c:showSerName val="0"/>
              <c:showPercent val="0"/>
              <c:showBubbleSize val="0"/>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spPr>
              <a:noFill/>
              <a:ln>
                <a:noFill/>
              </a:ln>
              <a:effectLst/>
            </c:spPr>
            <c:txPr>
              <a:bodyPr/>
              <a:lstStyle/>
              <a:p>
                <a:pPr>
                  <a:defRPr sz="1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Sheet1!$A$2:$A$13</c:f>
              <c:numCache>
                <c:formatCode>General</c:formatCode>
                <c:ptCount val="12"/>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Sheet1!$E$2:$E$12</c:f>
              <c:numCache>
                <c:formatCode>General</c:formatCode>
                <c:ptCount val="11"/>
                <c:pt idx="0" formatCode="0.00">
                  <c:v>1</c:v>
                </c:pt>
                <c:pt idx="1">
                  <c:v>0.999</c:v>
                </c:pt>
                <c:pt idx="2">
                  <c:v>0.94899999999999995</c:v>
                </c:pt>
                <c:pt idx="3">
                  <c:v>0.74399999999999999</c:v>
                </c:pt>
                <c:pt idx="4" formatCode="0.000">
                  <c:v>0.45300000000000001</c:v>
                </c:pt>
                <c:pt idx="5" formatCode="0.000">
                  <c:v>0.22</c:v>
                </c:pt>
                <c:pt idx="6" formatCode="0.000">
                  <c:v>0.09</c:v>
                </c:pt>
                <c:pt idx="7">
                  <c:v>3.2000000000000001E-2</c:v>
                </c:pt>
                <c:pt idx="8" formatCode="0.000">
                  <c:v>0.01</c:v>
                </c:pt>
                <c:pt idx="9">
                  <c:v>3.0000000000000001E-3</c:v>
                </c:pt>
                <c:pt idx="10">
                  <c:v>1E-3</c:v>
                </c:pt>
              </c:numCache>
            </c:numRef>
          </c:val>
          <c:smooth val="1"/>
        </c:ser>
        <c:dLbls>
          <c:showLegendKey val="0"/>
          <c:showVal val="0"/>
          <c:showCatName val="0"/>
          <c:showSerName val="0"/>
          <c:showPercent val="0"/>
          <c:showBubbleSize val="0"/>
        </c:dLbls>
        <c:marker val="1"/>
        <c:smooth val="0"/>
        <c:axId val="367061288"/>
        <c:axId val="367060896"/>
      </c:lineChart>
      <c:catAx>
        <c:axId val="367061288"/>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(Fraction) of Defective Items</a:t>
                </a:r>
                <a:endParaRPr lang="en-US" dirty="0"/>
              </a:p>
            </c:rich>
          </c:tx>
          <c:layout>
            <c:manualLayout>
              <c:xMode val="edge"/>
              <c:yMode val="edge"/>
              <c:x val="0.32660302417949971"/>
              <c:y val="0.9482259458421356"/>
            </c:manualLayout>
          </c:layout>
          <c:overlay val="0"/>
        </c:title>
        <c:numFmt formatCode="0.00" sourceLinked="1"/>
        <c:majorTickMark val="out"/>
        <c:minorTickMark val="none"/>
        <c:tickLblPos val="nextTo"/>
        <c:spPr>
          <a:ln>
            <a:solidFill>
              <a:schemeClr val="tx1"/>
            </a:solidFill>
          </a:ln>
        </c:spPr>
        <c:crossAx val="367060896"/>
        <c:crosses val="autoZero"/>
        <c:auto val="1"/>
        <c:lblAlgn val="ctr"/>
        <c:lblOffset val="100"/>
        <c:noMultiLvlLbl val="0"/>
      </c:catAx>
      <c:valAx>
        <c:axId val="367060896"/>
        <c:scaling>
          <c:orientation val="minMax"/>
          <c:max val="1"/>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9739971662834182E-2"/>
              <c:y val="0.18314534458965825"/>
            </c:manualLayout>
          </c:layout>
          <c:overlay val="0"/>
        </c:title>
        <c:numFmt formatCode="0.0" sourceLinked="0"/>
        <c:majorTickMark val="out"/>
        <c:minorTickMark val="out"/>
        <c:tickLblPos val="nextTo"/>
        <c:spPr>
          <a:ln>
            <a:solidFill>
              <a:schemeClr val="tx1"/>
            </a:solidFill>
          </a:ln>
        </c:spPr>
        <c:crossAx val="367061288"/>
        <c:crossesAt val="1"/>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5854054427407094E-2"/>
          <c:w val="0.7961128144380184"/>
          <c:h val="0.81559694018510842"/>
        </c:manualLayout>
      </c:layout>
      <c:lineChart>
        <c:grouping val="standard"/>
        <c:varyColors val="0"/>
        <c:ser>
          <c:idx val="1"/>
          <c:order val="0"/>
          <c:tx>
            <c:v>Probability of Acceptance</c:v>
          </c:tx>
          <c:marker>
            <c:symbol val="x"/>
            <c:size val="7"/>
          </c:marker>
          <c:dLbls>
            <c:dLbl>
              <c:idx val="0"/>
              <c:delete val="1"/>
              <c:extLst>
                <c:ext xmlns:c15="http://schemas.microsoft.com/office/drawing/2012/chart" uri="{CE6537A1-D6FC-4f65-9D91-7224C49458BB}"/>
              </c:extLst>
            </c:dLbl>
            <c:dLbl>
              <c:idx val="5"/>
              <c:dLblPos val="t"/>
              <c:showLegendKey val="0"/>
              <c:showVal val="1"/>
              <c:showCatName val="0"/>
              <c:showSerName val="0"/>
              <c:showPercent val="0"/>
              <c:showBubbleSize val="0"/>
              <c:extLst>
                <c:ext xmlns:c15="http://schemas.microsoft.com/office/drawing/2012/chart" uri="{CE6537A1-D6FC-4f65-9D91-7224C49458BB}"/>
              </c:extLst>
            </c:dLbl>
            <c:dLbl>
              <c:idx val="6"/>
              <c:dLblPos val="t"/>
              <c:showLegendKey val="0"/>
              <c:showVal val="1"/>
              <c:showCatName val="0"/>
              <c:showSerName val="0"/>
              <c:showPercent val="0"/>
              <c:showBubbleSize val="0"/>
              <c:extLst>
                <c:ext xmlns:c15="http://schemas.microsoft.com/office/drawing/2012/chart" uri="{CE6537A1-D6FC-4f65-9D91-7224C49458BB}"/>
              </c:extLst>
            </c:dLbl>
            <c:dLbl>
              <c:idx val="7"/>
              <c:dLblPos val="t"/>
              <c:showLegendKey val="0"/>
              <c:showVal val="1"/>
              <c:showCatName val="0"/>
              <c:showSerName val="0"/>
              <c:showPercent val="0"/>
              <c:showBubbleSize val="0"/>
              <c:extLst>
                <c:ext xmlns:c15="http://schemas.microsoft.com/office/drawing/2012/chart" uri="{CE6537A1-D6FC-4f65-9D91-7224C49458BB}"/>
              </c:extLst>
            </c:dLbl>
            <c:dLbl>
              <c:idx val="8"/>
              <c:dLblPos val="t"/>
              <c:showLegendKey val="0"/>
              <c:showVal val="1"/>
              <c:showCatName val="0"/>
              <c:showSerName val="0"/>
              <c:showPercent val="0"/>
              <c:showBubbleSize val="0"/>
              <c:extLst>
                <c:ext xmlns:c15="http://schemas.microsoft.com/office/drawing/2012/chart" uri="{CE6537A1-D6FC-4f65-9D91-7224C49458BB}"/>
              </c:extLst>
            </c:dLbl>
            <c:dLbl>
              <c:idx val="9"/>
              <c:dLblPos val="t"/>
              <c:showLegendKey val="0"/>
              <c:showVal val="1"/>
              <c:showCatName val="0"/>
              <c:showSerName val="0"/>
              <c:showPercent val="0"/>
              <c:showBubbleSize val="0"/>
              <c:extLst>
                <c:ext xmlns:c15="http://schemas.microsoft.com/office/drawing/2012/chart" uri="{CE6537A1-D6FC-4f65-9D91-7224C49458BB}"/>
              </c:extLst>
            </c:dLbl>
            <c:dLbl>
              <c:idx val="10"/>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Sheet1!$A$2:$A$12</c:f>
              <c:numCache>
                <c:formatCode>General</c:formatCode>
                <c:ptCount val="11"/>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Sheet1!$C$2:$C$12</c:f>
              <c:numCache>
                <c:formatCode>0.000</c:formatCode>
                <c:ptCount val="11"/>
                <c:pt idx="0">
                  <c:v>1</c:v>
                </c:pt>
                <c:pt idx="1">
                  <c:v>0.878</c:v>
                </c:pt>
                <c:pt idx="2">
                  <c:v>0.66300000000000003</c:v>
                </c:pt>
                <c:pt idx="3">
                  <c:v>0.46300000000000002</c:v>
                </c:pt>
                <c:pt idx="4">
                  <c:v>0.308</c:v>
                </c:pt>
                <c:pt idx="5">
                  <c:v>0.19900000000000001</c:v>
                </c:pt>
                <c:pt idx="6">
                  <c:v>0.126</c:v>
                </c:pt>
                <c:pt idx="7">
                  <c:v>7.8E-2</c:v>
                </c:pt>
                <c:pt idx="8">
                  <c:v>4.8000000000000001E-2</c:v>
                </c:pt>
                <c:pt idx="9">
                  <c:v>2.9000000000000001E-2</c:v>
                </c:pt>
                <c:pt idx="10">
                  <c:v>1.7000000000000001E-2</c:v>
                </c:pt>
              </c:numCache>
            </c:numRef>
          </c:val>
          <c:smooth val="1"/>
        </c:ser>
        <c:dLbls>
          <c:showLegendKey val="0"/>
          <c:showVal val="0"/>
          <c:showCatName val="0"/>
          <c:showSerName val="0"/>
          <c:showPercent val="0"/>
          <c:showBubbleSize val="0"/>
        </c:dLbls>
        <c:marker val="1"/>
        <c:smooth val="0"/>
        <c:axId val="367058544"/>
        <c:axId val="367598256"/>
      </c:lineChart>
      <c:catAx>
        <c:axId val="367058544"/>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(Hundredth Fraction) of Defective Items</a:t>
                </a:r>
                <a:endParaRPr lang="en-US" dirty="0"/>
              </a:p>
            </c:rich>
          </c:tx>
          <c:layout>
            <c:manualLayout>
              <c:xMode val="edge"/>
              <c:yMode val="edge"/>
              <c:x val="0.32660302417949971"/>
              <c:y val="0.92018269097941707"/>
            </c:manualLayout>
          </c:layout>
          <c:overlay val="0"/>
        </c:title>
        <c:numFmt formatCode="0.00" sourceLinked="1"/>
        <c:majorTickMark val="out"/>
        <c:minorTickMark val="none"/>
        <c:tickLblPos val="nextTo"/>
        <c:spPr>
          <a:ln>
            <a:solidFill>
              <a:schemeClr val="tx1"/>
            </a:solidFill>
          </a:ln>
        </c:spPr>
        <c:crossAx val="367598256"/>
        <c:crosses val="autoZero"/>
        <c:auto val="1"/>
        <c:lblAlgn val="ctr"/>
        <c:lblOffset val="100"/>
        <c:noMultiLvlLbl val="0"/>
      </c:catAx>
      <c:valAx>
        <c:axId val="367598256"/>
        <c:scaling>
          <c:orientation val="minMax"/>
          <c:max val="1"/>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9739971662834182E-2"/>
              <c:y val="0.18314534458965825"/>
            </c:manualLayout>
          </c:layout>
          <c:overlay val="0"/>
        </c:title>
        <c:numFmt formatCode="0.0" sourceLinked="0"/>
        <c:majorTickMark val="out"/>
        <c:minorTickMark val="out"/>
        <c:tickLblPos val="nextTo"/>
        <c:spPr>
          <a:ln>
            <a:solidFill>
              <a:schemeClr val="tx1"/>
            </a:solidFill>
          </a:ln>
        </c:spPr>
        <c:crossAx val="367058544"/>
        <c:crossesAt val="1"/>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5854054427407094E-2"/>
          <c:w val="0.7961128144380184"/>
          <c:h val="0.81559694018510842"/>
        </c:manualLayout>
      </c:layout>
      <c:lineChart>
        <c:grouping val="standard"/>
        <c:varyColors val="0"/>
        <c:ser>
          <c:idx val="1"/>
          <c:order val="0"/>
          <c:tx>
            <c:v>Probability of Acceptance</c:v>
          </c:tx>
          <c:marker>
            <c:symbol val="x"/>
            <c:size val="7"/>
          </c:marker>
          <c:cat>
            <c:numRef>
              <c:f>Sheet1!$A$2:$A$12</c:f>
              <c:numCache>
                <c:formatCode>General</c:formatCode>
                <c:ptCount val="11"/>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Sheet1!$C$2:$C$12</c:f>
              <c:numCache>
                <c:formatCode>0.000</c:formatCode>
                <c:ptCount val="11"/>
                <c:pt idx="0">
                  <c:v>1</c:v>
                </c:pt>
                <c:pt idx="1">
                  <c:v>0.878</c:v>
                </c:pt>
                <c:pt idx="2">
                  <c:v>0.66300000000000003</c:v>
                </c:pt>
                <c:pt idx="3">
                  <c:v>0.46300000000000002</c:v>
                </c:pt>
                <c:pt idx="4">
                  <c:v>0.308</c:v>
                </c:pt>
                <c:pt idx="5">
                  <c:v>0.19900000000000001</c:v>
                </c:pt>
                <c:pt idx="6">
                  <c:v>0.126</c:v>
                </c:pt>
                <c:pt idx="7">
                  <c:v>7.8E-2</c:v>
                </c:pt>
                <c:pt idx="8">
                  <c:v>4.8000000000000001E-2</c:v>
                </c:pt>
                <c:pt idx="9">
                  <c:v>2.9000000000000001E-2</c:v>
                </c:pt>
                <c:pt idx="10">
                  <c:v>1.7000000000000001E-2</c:v>
                </c:pt>
              </c:numCache>
            </c:numRef>
          </c:val>
          <c:smooth val="1"/>
        </c:ser>
        <c:ser>
          <c:idx val="0"/>
          <c:order val="1"/>
          <c:spPr>
            <a:ln>
              <a:solidFill>
                <a:schemeClr val="tx1"/>
              </a:solidFill>
            </a:ln>
          </c:spPr>
          <c:marker>
            <c:symbol val="diamond"/>
            <c:size val="7"/>
            <c:spPr>
              <a:solidFill>
                <a:schemeClr val="tx1"/>
              </a:solidFill>
            </c:spPr>
          </c:marker>
          <c:val>
            <c:numRef>
              <c:f>Sheet1!$D$2:$D$12</c:f>
              <c:numCache>
                <c:formatCode>General</c:formatCode>
                <c:ptCount val="11"/>
                <c:pt idx="0" formatCode="0.000">
                  <c:v>1</c:v>
                </c:pt>
                <c:pt idx="1">
                  <c:v>0.80900000000000005</c:v>
                </c:pt>
                <c:pt idx="2">
                  <c:v>0.52500000000000002</c:v>
                </c:pt>
                <c:pt idx="3">
                  <c:v>0.308</c:v>
                </c:pt>
                <c:pt idx="4">
                  <c:v>0.17100000000000001</c:v>
                </c:pt>
                <c:pt idx="5">
                  <c:v>9.1999999999999998E-2</c:v>
                </c:pt>
                <c:pt idx="6">
                  <c:v>4.8000000000000001E-2</c:v>
                </c:pt>
                <c:pt idx="7">
                  <c:v>2.4E-2</c:v>
                </c:pt>
                <c:pt idx="8" formatCode="0.000">
                  <c:v>1.2E-2</c:v>
                </c:pt>
                <c:pt idx="9">
                  <c:v>6.0000000000000001E-3</c:v>
                </c:pt>
                <c:pt idx="10">
                  <c:v>3.0000000000000001E-3</c:v>
                </c:pt>
              </c:numCache>
            </c:numRef>
          </c:val>
          <c:smooth val="1"/>
        </c:ser>
        <c:ser>
          <c:idx val="2"/>
          <c:order val="2"/>
          <c:spPr>
            <a:ln>
              <a:solidFill>
                <a:srgbClr val="00B050"/>
              </a:solidFill>
            </a:ln>
          </c:spPr>
          <c:marker>
            <c:symbol val="circle"/>
            <c:size val="5"/>
          </c:marker>
          <c:val>
            <c:numRef>
              <c:f>Sheet1!$E$2:$E$12</c:f>
              <c:numCache>
                <c:formatCode>General</c:formatCode>
                <c:ptCount val="11"/>
                <c:pt idx="0" formatCode="0.000">
                  <c:v>1</c:v>
                </c:pt>
                <c:pt idx="1">
                  <c:v>0.73599999999999999</c:v>
                </c:pt>
                <c:pt idx="2">
                  <c:v>0.40600000000000003</c:v>
                </c:pt>
                <c:pt idx="3">
                  <c:v>0.19900000000000001</c:v>
                </c:pt>
                <c:pt idx="4">
                  <c:v>9.1999999999999998E-2</c:v>
                </c:pt>
                <c:pt idx="5" formatCode="0.000">
                  <c:v>0.04</c:v>
                </c:pt>
                <c:pt idx="6">
                  <c:v>1.7000000000000001E-2</c:v>
                </c:pt>
                <c:pt idx="7">
                  <c:v>7.0000000000000001E-3</c:v>
                </c:pt>
                <c:pt idx="8">
                  <c:v>3.0000000000000001E-3</c:v>
                </c:pt>
                <c:pt idx="9">
                  <c:v>1E-3</c:v>
                </c:pt>
                <c:pt idx="10" formatCode="0.000">
                  <c:v>0</c:v>
                </c:pt>
              </c:numCache>
            </c:numRef>
          </c:val>
          <c:smooth val="1"/>
        </c:ser>
        <c:ser>
          <c:idx val="3"/>
          <c:order val="3"/>
          <c:spPr>
            <a:ln>
              <a:solidFill>
                <a:srgbClr val="FF00FF"/>
              </a:solidFill>
            </a:ln>
          </c:spPr>
          <c:marker>
            <c:spPr>
              <a:ln>
                <a:solidFill>
                  <a:srgbClr val="FF00FF"/>
                </a:solidFill>
              </a:ln>
            </c:spPr>
          </c:marker>
          <c:val>
            <c:numRef>
              <c:f>Sheet1!$F$2:$F$12</c:f>
              <c:numCache>
                <c:formatCode>General</c:formatCode>
                <c:ptCount val="11"/>
                <c:pt idx="0" formatCode="0.000">
                  <c:v>1</c:v>
                </c:pt>
                <c:pt idx="1">
                  <c:v>0.66300000000000003</c:v>
                </c:pt>
                <c:pt idx="2">
                  <c:v>0.308</c:v>
                </c:pt>
                <c:pt idx="3">
                  <c:v>0.126</c:v>
                </c:pt>
                <c:pt idx="4" formatCode="0.000">
                  <c:v>4.8000000000000001E-2</c:v>
                </c:pt>
                <c:pt idx="5">
                  <c:v>1.7000000000000001E-2</c:v>
                </c:pt>
                <c:pt idx="6">
                  <c:v>6.0000000000000001E-3</c:v>
                </c:pt>
                <c:pt idx="7">
                  <c:v>2E-3</c:v>
                </c:pt>
                <c:pt idx="8">
                  <c:v>1E-3</c:v>
                </c:pt>
                <c:pt idx="9" formatCode="0.000">
                  <c:v>0</c:v>
                </c:pt>
                <c:pt idx="10" formatCode="0.000">
                  <c:v>0</c:v>
                </c:pt>
              </c:numCache>
            </c:numRef>
          </c:val>
          <c:smooth val="1"/>
        </c:ser>
        <c:dLbls>
          <c:showLegendKey val="0"/>
          <c:showVal val="0"/>
          <c:showCatName val="0"/>
          <c:showSerName val="0"/>
          <c:showPercent val="0"/>
          <c:showBubbleSize val="0"/>
        </c:dLbls>
        <c:marker val="1"/>
        <c:smooth val="0"/>
        <c:axId val="367601000"/>
        <c:axId val="367601392"/>
      </c:lineChart>
      <c:catAx>
        <c:axId val="367601000"/>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(Fraction) of Defective Items</a:t>
                </a:r>
                <a:endParaRPr lang="en-US" dirty="0"/>
              </a:p>
            </c:rich>
          </c:tx>
          <c:layout>
            <c:manualLayout>
              <c:xMode val="edge"/>
              <c:yMode val="edge"/>
              <c:x val="0.32660302417949971"/>
              <c:y val="0.92018269097941707"/>
            </c:manualLayout>
          </c:layout>
          <c:overlay val="0"/>
        </c:title>
        <c:numFmt formatCode="0.00" sourceLinked="1"/>
        <c:majorTickMark val="out"/>
        <c:minorTickMark val="none"/>
        <c:tickLblPos val="nextTo"/>
        <c:spPr>
          <a:ln>
            <a:solidFill>
              <a:schemeClr val="tx1"/>
            </a:solidFill>
          </a:ln>
        </c:spPr>
        <c:crossAx val="367601392"/>
        <c:crosses val="autoZero"/>
        <c:auto val="1"/>
        <c:lblAlgn val="ctr"/>
        <c:lblOffset val="100"/>
        <c:noMultiLvlLbl val="0"/>
      </c:catAx>
      <c:valAx>
        <c:axId val="367601392"/>
        <c:scaling>
          <c:orientation val="minMax"/>
          <c:max val="1"/>
          <c:min val="0"/>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9739971662834182E-2"/>
              <c:y val="0.18314534458965825"/>
            </c:manualLayout>
          </c:layout>
          <c:overlay val="0"/>
        </c:title>
        <c:numFmt formatCode="0.0" sourceLinked="0"/>
        <c:majorTickMark val="out"/>
        <c:minorTickMark val="out"/>
        <c:tickLblPos val="nextTo"/>
        <c:spPr>
          <a:ln>
            <a:solidFill>
              <a:schemeClr val="tx1"/>
            </a:solidFill>
          </a:ln>
        </c:spPr>
        <c:crossAx val="367601000"/>
        <c:crossesAt val="1"/>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31658653287808"/>
          <c:y val="2.5854054427407094E-2"/>
          <c:w val="0.7961128144380184"/>
          <c:h val="0.81559694018510842"/>
        </c:manualLayout>
      </c:layout>
      <c:lineChart>
        <c:grouping val="standard"/>
        <c:varyColors val="0"/>
        <c:ser>
          <c:idx val="1"/>
          <c:order val="0"/>
          <c:tx>
            <c:v>Probability of Acceptance</c:v>
          </c:tx>
          <c:marker>
            <c:symbol val="x"/>
            <c:size val="7"/>
          </c:marker>
          <c:cat>
            <c:numRef>
              <c:f>Sheet1!$A$2:$A$12</c:f>
              <c:numCache>
                <c:formatCode>General</c:formatCode>
                <c:ptCount val="11"/>
                <c:pt idx="0" formatCode="0.00">
                  <c:v>0</c:v>
                </c:pt>
                <c:pt idx="1">
                  <c:v>0.01</c:v>
                </c:pt>
                <c:pt idx="2">
                  <c:v>0.02</c:v>
                </c:pt>
                <c:pt idx="3">
                  <c:v>0.03</c:v>
                </c:pt>
                <c:pt idx="4">
                  <c:v>0.04</c:v>
                </c:pt>
                <c:pt idx="5">
                  <c:v>0.05</c:v>
                </c:pt>
                <c:pt idx="6">
                  <c:v>0.06</c:v>
                </c:pt>
                <c:pt idx="7">
                  <c:v>7.0000000000000007E-2</c:v>
                </c:pt>
                <c:pt idx="8">
                  <c:v>0.08</c:v>
                </c:pt>
                <c:pt idx="9">
                  <c:v>0.09</c:v>
                </c:pt>
                <c:pt idx="10" formatCode="0.00">
                  <c:v>0.1</c:v>
                </c:pt>
              </c:numCache>
            </c:numRef>
          </c:cat>
          <c:val>
            <c:numRef>
              <c:f>Sheet1!$C$2:$C$12</c:f>
              <c:numCache>
                <c:formatCode>0.000</c:formatCode>
                <c:ptCount val="11"/>
                <c:pt idx="0">
                  <c:v>1</c:v>
                </c:pt>
                <c:pt idx="1">
                  <c:v>0.878</c:v>
                </c:pt>
                <c:pt idx="2">
                  <c:v>0.66300000000000003</c:v>
                </c:pt>
                <c:pt idx="3">
                  <c:v>0.46300000000000002</c:v>
                </c:pt>
                <c:pt idx="4">
                  <c:v>0.308</c:v>
                </c:pt>
                <c:pt idx="5">
                  <c:v>0.19900000000000001</c:v>
                </c:pt>
                <c:pt idx="6">
                  <c:v>0.126</c:v>
                </c:pt>
                <c:pt idx="7">
                  <c:v>7.8E-2</c:v>
                </c:pt>
                <c:pt idx="8">
                  <c:v>4.8000000000000001E-2</c:v>
                </c:pt>
                <c:pt idx="9">
                  <c:v>2.9000000000000001E-2</c:v>
                </c:pt>
                <c:pt idx="10">
                  <c:v>1.7000000000000001E-2</c:v>
                </c:pt>
              </c:numCache>
            </c:numRef>
          </c:val>
          <c:smooth val="1"/>
        </c:ser>
        <c:ser>
          <c:idx val="0"/>
          <c:order val="1"/>
          <c:spPr>
            <a:ln>
              <a:solidFill>
                <a:schemeClr val="tx1"/>
              </a:solidFill>
            </a:ln>
          </c:spPr>
          <c:marker>
            <c:symbol val="diamond"/>
            <c:size val="7"/>
            <c:spPr>
              <a:solidFill>
                <a:schemeClr val="tx1"/>
              </a:solidFill>
              <a:ln>
                <a:solidFill>
                  <a:schemeClr val="tx1"/>
                </a:solidFill>
              </a:ln>
            </c:spPr>
          </c:marker>
          <c:val>
            <c:numRef>
              <c:f>Sheet1!$D$2:$D$12</c:f>
              <c:numCache>
                <c:formatCode>General</c:formatCode>
                <c:ptCount val="11"/>
                <c:pt idx="0" formatCode="0.000">
                  <c:v>1</c:v>
                </c:pt>
                <c:pt idx="1">
                  <c:v>0.97699999999999998</c:v>
                </c:pt>
                <c:pt idx="2">
                  <c:v>0.879</c:v>
                </c:pt>
                <c:pt idx="3">
                  <c:v>0.73099999999999998</c:v>
                </c:pt>
                <c:pt idx="4" formatCode="0.000">
                  <c:v>0.56999999999999995</c:v>
                </c:pt>
                <c:pt idx="5">
                  <c:v>0.42299999999999999</c:v>
                </c:pt>
                <c:pt idx="6">
                  <c:v>0.30299999999999999</c:v>
                </c:pt>
                <c:pt idx="7" formatCode="0.000">
                  <c:v>0.21</c:v>
                </c:pt>
                <c:pt idx="8" formatCode="0.000">
                  <c:v>0.14299999999999999</c:v>
                </c:pt>
                <c:pt idx="9">
                  <c:v>9.5000000000000001E-2</c:v>
                </c:pt>
                <c:pt idx="10">
                  <c:v>6.2E-2</c:v>
                </c:pt>
              </c:numCache>
            </c:numRef>
          </c:val>
          <c:smooth val="1"/>
        </c:ser>
        <c:ser>
          <c:idx val="2"/>
          <c:order val="2"/>
          <c:spPr>
            <a:ln>
              <a:solidFill>
                <a:srgbClr val="00B050"/>
              </a:solidFill>
            </a:ln>
          </c:spPr>
          <c:marker>
            <c:symbol val="circle"/>
            <c:size val="5"/>
          </c:marker>
          <c:val>
            <c:numRef>
              <c:f>Sheet1!$E$2:$E$12</c:f>
              <c:numCache>
                <c:formatCode>General</c:formatCode>
                <c:ptCount val="11"/>
                <c:pt idx="0" formatCode="0.000">
                  <c:v>1</c:v>
                </c:pt>
                <c:pt idx="1">
                  <c:v>0.997</c:v>
                </c:pt>
                <c:pt idx="2">
                  <c:v>0.96599999999999997</c:v>
                </c:pt>
                <c:pt idx="3">
                  <c:v>0.89100000000000001</c:v>
                </c:pt>
                <c:pt idx="4">
                  <c:v>0.77900000000000003</c:v>
                </c:pt>
                <c:pt idx="5" formatCode="0.000">
                  <c:v>0.64700000000000002</c:v>
                </c:pt>
                <c:pt idx="6">
                  <c:v>0.51500000000000001</c:v>
                </c:pt>
                <c:pt idx="7" formatCode="0.000">
                  <c:v>0.39500000000000002</c:v>
                </c:pt>
                <c:pt idx="8">
                  <c:v>0.29399999999999998</c:v>
                </c:pt>
                <c:pt idx="9">
                  <c:v>0.21299999999999999</c:v>
                </c:pt>
                <c:pt idx="10" formatCode="0.000">
                  <c:v>0.151</c:v>
                </c:pt>
              </c:numCache>
            </c:numRef>
          </c:val>
          <c:smooth val="1"/>
        </c:ser>
        <c:ser>
          <c:idx val="3"/>
          <c:order val="3"/>
          <c:spPr>
            <a:ln>
              <a:solidFill>
                <a:srgbClr val="FF00FF"/>
              </a:solidFill>
            </a:ln>
          </c:spPr>
          <c:marker>
            <c:spPr>
              <a:ln>
                <a:solidFill>
                  <a:srgbClr val="FF00FF"/>
                </a:solidFill>
              </a:ln>
            </c:spPr>
          </c:marker>
          <c:val>
            <c:numRef>
              <c:f>Sheet1!$F$2:$F$12</c:f>
              <c:numCache>
                <c:formatCode>0.000</c:formatCode>
                <c:ptCount val="11"/>
                <c:pt idx="0">
                  <c:v>1</c:v>
                </c:pt>
                <c:pt idx="1">
                  <c:v>1</c:v>
                </c:pt>
                <c:pt idx="2" formatCode="General">
                  <c:v>0.99199999999999999</c:v>
                </c:pt>
                <c:pt idx="3" formatCode="General">
                  <c:v>0.96399999999999997</c:v>
                </c:pt>
                <c:pt idx="4">
                  <c:v>0.90400000000000003</c:v>
                </c:pt>
                <c:pt idx="5" formatCode="General">
                  <c:v>0.81499999999999995</c:v>
                </c:pt>
                <c:pt idx="6" formatCode="General">
                  <c:v>0.70599999999999996</c:v>
                </c:pt>
                <c:pt idx="7">
                  <c:v>0.59</c:v>
                </c:pt>
                <c:pt idx="8" formatCode="General">
                  <c:v>0.47599999999999998</c:v>
                </c:pt>
                <c:pt idx="9">
                  <c:v>0.373</c:v>
                </c:pt>
                <c:pt idx="10">
                  <c:v>0.28499999999999998</c:v>
                </c:pt>
              </c:numCache>
            </c:numRef>
          </c:val>
          <c:smooth val="1"/>
        </c:ser>
        <c:dLbls>
          <c:showLegendKey val="0"/>
          <c:showVal val="0"/>
          <c:showCatName val="0"/>
          <c:showSerName val="0"/>
          <c:showPercent val="0"/>
          <c:showBubbleSize val="0"/>
        </c:dLbls>
        <c:marker val="1"/>
        <c:smooth val="0"/>
        <c:axId val="364529552"/>
        <c:axId val="364529160"/>
      </c:lineChart>
      <c:catAx>
        <c:axId val="364529552"/>
        <c:scaling>
          <c:orientation val="minMax"/>
        </c:scaling>
        <c:delete val="0"/>
        <c:axPos val="b"/>
        <c:majorGridlines>
          <c:spPr>
            <a:ln>
              <a:solidFill>
                <a:schemeClr val="bg1">
                  <a:lumMod val="95000"/>
                </a:schemeClr>
              </a:solidFill>
            </a:ln>
          </c:spPr>
        </c:majorGridlines>
        <c:title>
          <c:tx>
            <c:rich>
              <a:bodyPr/>
              <a:lstStyle/>
              <a:p>
                <a:pPr>
                  <a:defRPr/>
                </a:pPr>
                <a:r>
                  <a:rPr lang="en-US" dirty="0" smtClean="0"/>
                  <a:t>Proportion</a:t>
                </a:r>
                <a:r>
                  <a:rPr lang="en-US" baseline="0" dirty="0" smtClean="0"/>
                  <a:t> (Fraction) of Defective Items</a:t>
                </a:r>
                <a:endParaRPr lang="en-US" dirty="0"/>
              </a:p>
            </c:rich>
          </c:tx>
          <c:layout>
            <c:manualLayout>
              <c:xMode val="edge"/>
              <c:yMode val="edge"/>
              <c:x val="0.32660302417949971"/>
              <c:y val="0.92018269097941707"/>
            </c:manualLayout>
          </c:layout>
          <c:overlay val="0"/>
        </c:title>
        <c:numFmt formatCode="0.00" sourceLinked="1"/>
        <c:majorTickMark val="out"/>
        <c:minorTickMark val="none"/>
        <c:tickLblPos val="nextTo"/>
        <c:spPr>
          <a:ln>
            <a:solidFill>
              <a:schemeClr val="tx1"/>
            </a:solidFill>
          </a:ln>
        </c:spPr>
        <c:crossAx val="364529160"/>
        <c:crosses val="autoZero"/>
        <c:auto val="1"/>
        <c:lblAlgn val="ctr"/>
        <c:lblOffset val="100"/>
        <c:noMultiLvlLbl val="0"/>
      </c:catAx>
      <c:valAx>
        <c:axId val="364529160"/>
        <c:scaling>
          <c:orientation val="minMax"/>
          <c:max val="1"/>
          <c:min val="0"/>
        </c:scaling>
        <c:delete val="0"/>
        <c:axPos val="l"/>
        <c:majorGridlines>
          <c:spPr>
            <a:ln>
              <a:solidFill>
                <a:schemeClr val="bg1">
                  <a:lumMod val="95000"/>
                </a:schemeClr>
              </a:solidFill>
            </a:ln>
          </c:spPr>
        </c:majorGridlines>
        <c:title>
          <c:tx>
            <c:rich>
              <a:bodyPr rot="-5400000" vert="horz"/>
              <a:lstStyle/>
              <a:p>
                <a:pPr>
                  <a:defRPr/>
                </a:pPr>
                <a:r>
                  <a:rPr lang="en-US" dirty="0" smtClean="0"/>
                  <a:t>Probability</a:t>
                </a:r>
                <a:r>
                  <a:rPr lang="en-US" baseline="0" dirty="0" smtClean="0"/>
                  <a:t> of Acceptance</a:t>
                </a:r>
                <a:endParaRPr lang="en-US" dirty="0"/>
              </a:p>
            </c:rich>
          </c:tx>
          <c:layout>
            <c:manualLayout>
              <c:xMode val="edge"/>
              <c:yMode val="edge"/>
              <c:x val="3.9739971662834182E-2"/>
              <c:y val="0.18314534458965825"/>
            </c:manualLayout>
          </c:layout>
          <c:overlay val="0"/>
        </c:title>
        <c:numFmt formatCode="0.0" sourceLinked="0"/>
        <c:majorTickMark val="out"/>
        <c:minorTickMark val="out"/>
        <c:tickLblPos val="nextTo"/>
        <c:spPr>
          <a:ln>
            <a:solidFill>
              <a:schemeClr val="tx1"/>
            </a:solidFill>
          </a:ln>
        </c:spPr>
        <c:crossAx val="364529552"/>
        <c:crossesAt val="1"/>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1376492215755958E-2"/>
          <c:y val="3.2896050030783192E-2"/>
          <c:w val="0.84049934736996545"/>
          <c:h val="0.85614383850166875"/>
        </c:manualLayout>
      </c:layout>
      <c:lineChart>
        <c:grouping val="standard"/>
        <c:varyColors val="0"/>
        <c:ser>
          <c:idx val="0"/>
          <c:order val="0"/>
          <c:tx>
            <c:strRef>
              <c:f>Sheet1!$B$1</c:f>
              <c:strCache>
                <c:ptCount val="1"/>
                <c:pt idx="0">
                  <c:v>Series 1</c:v>
                </c:pt>
              </c:strCache>
            </c:strRef>
          </c:tx>
          <c:spPr>
            <a:ln>
              <a:noFill/>
            </a:ln>
          </c:spPr>
          <c:marker>
            <c:symbol val="circle"/>
            <c:size val="6"/>
            <c:spPr>
              <a:solidFill>
                <a:srgbClr val="0000FF"/>
              </a:solidFill>
              <a:ln>
                <a:solidFill>
                  <a:schemeClr val="tx1"/>
                </a:solidFill>
              </a:ln>
            </c:spPr>
          </c:marker>
          <c:dLbls>
            <c:spPr>
              <a:noFill/>
              <a:ln>
                <a:noFill/>
              </a:ln>
              <a:effectLst/>
            </c:spPr>
            <c:txPr>
              <a:bodyPr/>
              <a:lstStyle/>
              <a:p>
                <a:pPr>
                  <a:defRPr sz="1600">
                    <a:solidFill>
                      <a:srgbClr val="0000FF"/>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numCache>
            </c:numRef>
          </c:cat>
          <c:val>
            <c:numRef>
              <c:f>Sheet1!$B$2:$B$8</c:f>
              <c:numCache>
                <c:formatCode>General</c:formatCode>
                <c:ptCount val="7"/>
                <c:pt idx="1">
                  <c:v>0.96599999999999997</c:v>
                </c:pt>
                <c:pt idx="2">
                  <c:v>0.95699999999999996</c:v>
                </c:pt>
                <c:pt idx="3">
                  <c:v>0.95099999999999996</c:v>
                </c:pt>
                <c:pt idx="4">
                  <c:v>0.96299999999999997</c:v>
                </c:pt>
                <c:pt idx="5">
                  <c:v>0.97499999999999998</c:v>
                </c:pt>
                <c:pt idx="6">
                  <c:v>0.96699999999999997</c:v>
                </c:pt>
              </c:numCache>
            </c:numRef>
          </c:val>
          <c:smooth val="0"/>
        </c:ser>
        <c:ser>
          <c:idx val="1"/>
          <c:order val="1"/>
          <c:tx>
            <c:strRef>
              <c:f>Sheet1!$E$1</c:f>
              <c:strCache>
                <c:ptCount val="1"/>
                <c:pt idx="0">
                  <c:v>Series 2</c:v>
                </c:pt>
              </c:strCache>
            </c:strRef>
          </c:tx>
          <c:spPr>
            <a:ln>
              <a:solidFill>
                <a:srgbClr val="0000FF"/>
              </a:solidFill>
            </a:ln>
          </c:spPr>
          <c:marker>
            <c:symbol val="none"/>
          </c:marker>
          <c:cat>
            <c:numRef>
              <c:f>Sheet1!$A$2:$A$8</c:f>
              <c:numCache>
                <c:formatCode>General</c:formatCode>
                <c:ptCount val="7"/>
              </c:numCache>
            </c:numRef>
          </c:cat>
          <c:val>
            <c:numRef>
              <c:f>Sheet1!$E$2:$E$8</c:f>
              <c:numCache>
                <c:formatCode>General</c:formatCode>
                <c:ptCount val="7"/>
                <c:pt idx="0">
                  <c:v>0.95</c:v>
                </c:pt>
                <c:pt idx="1">
                  <c:v>0.95</c:v>
                </c:pt>
                <c:pt idx="2">
                  <c:v>0.95</c:v>
                </c:pt>
                <c:pt idx="3">
                  <c:v>0.95</c:v>
                </c:pt>
                <c:pt idx="4">
                  <c:v>0.95</c:v>
                </c:pt>
                <c:pt idx="5">
                  <c:v>0.95</c:v>
                </c:pt>
                <c:pt idx="6">
                  <c:v>0.95</c:v>
                </c:pt>
              </c:numCache>
            </c:numRef>
          </c:val>
          <c:smooth val="0"/>
        </c:ser>
        <c:ser>
          <c:idx val="2"/>
          <c:order val="2"/>
          <c:tx>
            <c:strRef>
              <c:f>Sheet1!$C$1</c:f>
              <c:strCache>
                <c:ptCount val="1"/>
                <c:pt idx="0">
                  <c:v>Series 3</c:v>
                </c:pt>
              </c:strCache>
            </c:strRef>
          </c:tx>
          <c:spPr>
            <a:ln w="28575">
              <a:noFill/>
            </a:ln>
          </c:spPr>
          <c:marker>
            <c:symbol val="circle"/>
            <c:size val="6"/>
            <c:spPr>
              <a:solidFill>
                <a:srgbClr val="FF0000"/>
              </a:solidFill>
              <a:ln>
                <a:solidFill>
                  <a:schemeClr val="tx1"/>
                </a:solidFill>
              </a:ln>
            </c:spPr>
          </c:marker>
          <c:dLbls>
            <c:dLbl>
              <c:idx val="6"/>
              <c:layout>
                <c:manualLayout>
                  <c:x val="-3.6492406141385818E-2"/>
                  <c:y val="2.215028676970934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a:solidFill>
                      <a:srgbClr val="FF0000"/>
                    </a:solidFill>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numCache>
            </c:numRef>
          </c:cat>
          <c:val>
            <c:numRef>
              <c:f>Sheet1!$C$2:$C$8</c:f>
              <c:numCache>
                <c:formatCode>General</c:formatCode>
                <c:ptCount val="7"/>
                <c:pt idx="1">
                  <c:v>0.313</c:v>
                </c:pt>
                <c:pt idx="2">
                  <c:v>7.6999999999999999E-2</c:v>
                </c:pt>
                <c:pt idx="3">
                  <c:v>9.1999999999999998E-2</c:v>
                </c:pt>
                <c:pt idx="4">
                  <c:v>6.5000000000000002E-2</c:v>
                </c:pt>
                <c:pt idx="5">
                  <c:v>0.17899999999999999</c:v>
                </c:pt>
                <c:pt idx="6">
                  <c:v>5.6000000000000001E-2</c:v>
                </c:pt>
              </c:numCache>
            </c:numRef>
          </c:val>
          <c:smooth val="0"/>
        </c:ser>
        <c:ser>
          <c:idx val="3"/>
          <c:order val="3"/>
          <c:tx>
            <c:strRef>
              <c:f>Sheet1!$D$1</c:f>
              <c:strCache>
                <c:ptCount val="1"/>
                <c:pt idx="0">
                  <c:v>Series 4</c:v>
                </c:pt>
              </c:strCache>
            </c:strRef>
          </c:tx>
          <c:spPr>
            <a:ln w="28575">
              <a:solidFill>
                <a:srgbClr val="FF0000"/>
              </a:solidFill>
            </a:ln>
          </c:spPr>
          <c:marker>
            <c:symbol val="none"/>
          </c:marker>
          <c:cat>
            <c:numRef>
              <c:f>Sheet1!$A$2:$A$8</c:f>
              <c:numCache>
                <c:formatCode>General</c:formatCode>
                <c:ptCount val="7"/>
              </c:numCache>
            </c:numRef>
          </c:cat>
          <c:val>
            <c:numRef>
              <c:f>Sheet1!$D$2:$D$8</c:f>
              <c:numCache>
                <c:formatCode>0.00</c:formatCode>
                <c:ptCount val="7"/>
                <c:pt idx="0">
                  <c:v>0.1</c:v>
                </c:pt>
                <c:pt idx="1">
                  <c:v>0.1</c:v>
                </c:pt>
                <c:pt idx="2">
                  <c:v>0.1</c:v>
                </c:pt>
                <c:pt idx="3">
                  <c:v>0.1</c:v>
                </c:pt>
                <c:pt idx="4">
                  <c:v>0.1</c:v>
                </c:pt>
                <c:pt idx="5">
                  <c:v>0.1</c:v>
                </c:pt>
                <c:pt idx="6">
                  <c:v>0.1</c:v>
                </c:pt>
              </c:numCache>
            </c:numRef>
          </c:val>
          <c:smooth val="0"/>
        </c:ser>
        <c:dLbls>
          <c:showLegendKey val="0"/>
          <c:showVal val="0"/>
          <c:showCatName val="0"/>
          <c:showSerName val="0"/>
          <c:showPercent val="0"/>
          <c:showBubbleSize val="0"/>
        </c:dLbls>
        <c:marker val="1"/>
        <c:smooth val="0"/>
        <c:axId val="364527592"/>
        <c:axId val="366452040"/>
      </c:lineChart>
      <c:catAx>
        <c:axId val="364527592"/>
        <c:scaling>
          <c:orientation val="minMax"/>
        </c:scaling>
        <c:delete val="0"/>
        <c:axPos val="b"/>
        <c:majorGridlines>
          <c:spPr>
            <a:ln>
              <a:solidFill>
                <a:schemeClr val="bg1">
                  <a:lumMod val="85000"/>
                </a:schemeClr>
              </a:solidFill>
            </a:ln>
          </c:spPr>
        </c:majorGridlines>
        <c:numFmt formatCode="General" sourceLinked="1"/>
        <c:majorTickMark val="out"/>
        <c:minorTickMark val="none"/>
        <c:tickLblPos val="nextTo"/>
        <c:txPr>
          <a:bodyPr/>
          <a:lstStyle/>
          <a:p>
            <a:pPr>
              <a:lnSpc>
                <a:spcPts val="1800"/>
              </a:lnSpc>
              <a:defRPr/>
            </a:pPr>
            <a:endParaRPr lang="en-US"/>
          </a:p>
        </c:txPr>
        <c:crossAx val="366452040"/>
        <c:crossesAt val="0"/>
        <c:auto val="1"/>
        <c:lblAlgn val="ctr"/>
        <c:lblOffset val="100"/>
        <c:noMultiLvlLbl val="0"/>
      </c:catAx>
      <c:valAx>
        <c:axId val="366452040"/>
        <c:scaling>
          <c:orientation val="minMax"/>
          <c:max val="1"/>
        </c:scaling>
        <c:delete val="0"/>
        <c:axPos val="l"/>
        <c:minorGridlines>
          <c:spPr>
            <a:ln>
              <a:solidFill>
                <a:schemeClr val="bg1">
                  <a:lumMod val="85000"/>
                </a:schemeClr>
              </a:solidFill>
            </a:ln>
          </c:spPr>
        </c:minorGridlines>
        <c:numFmt formatCode="#,##0.000" sourceLinked="0"/>
        <c:majorTickMark val="out"/>
        <c:minorTickMark val="out"/>
        <c:tickLblPos val="nextTo"/>
        <c:crossAx val="364527592"/>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1376492215755958E-2"/>
          <c:y val="3.2896050030783192E-2"/>
          <c:w val="0.84049934736996545"/>
          <c:h val="0.85614383850166875"/>
        </c:manualLayout>
      </c:layout>
      <c:lineChart>
        <c:grouping val="standard"/>
        <c:varyColors val="0"/>
        <c:ser>
          <c:idx val="0"/>
          <c:order val="0"/>
          <c:tx>
            <c:strRef>
              <c:f>Sheet1!$B$1</c:f>
              <c:strCache>
                <c:ptCount val="1"/>
                <c:pt idx="0">
                  <c:v>Series 1</c:v>
                </c:pt>
              </c:strCache>
            </c:strRef>
          </c:tx>
          <c:spPr>
            <a:ln>
              <a:noFill/>
            </a:ln>
          </c:spPr>
          <c:marker>
            <c:symbol val="circle"/>
            <c:size val="6"/>
            <c:spPr>
              <a:solidFill>
                <a:srgbClr val="0000FF"/>
              </a:solidFill>
              <a:ln>
                <a:solidFill>
                  <a:schemeClr val="tx1"/>
                </a:solidFill>
              </a:ln>
            </c:spPr>
          </c:marker>
          <c:dLbls>
            <c:spPr>
              <a:noFill/>
              <a:ln>
                <a:noFill/>
              </a:ln>
              <a:effectLst/>
            </c:spPr>
            <c:txPr>
              <a:bodyPr/>
              <a:lstStyle/>
              <a:p>
                <a:pPr>
                  <a:defRPr sz="1600">
                    <a:solidFill>
                      <a:srgbClr val="0000FF"/>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numCache>
            </c:numRef>
          </c:cat>
          <c:val>
            <c:numRef>
              <c:f>Sheet1!$B$2:$B$8</c:f>
              <c:numCache>
                <c:formatCode>General</c:formatCode>
                <c:ptCount val="7"/>
                <c:pt idx="1">
                  <c:v>0.98099999999999998</c:v>
                </c:pt>
                <c:pt idx="2">
                  <c:v>0.98299999999999998</c:v>
                </c:pt>
                <c:pt idx="3">
                  <c:v>0.97899999999999998</c:v>
                </c:pt>
                <c:pt idx="4">
                  <c:v>0.96599999999999997</c:v>
                </c:pt>
                <c:pt idx="5">
                  <c:v>0.97599999999999998</c:v>
                </c:pt>
                <c:pt idx="6">
                  <c:v>0.97699999999999998</c:v>
                </c:pt>
              </c:numCache>
            </c:numRef>
          </c:val>
          <c:smooth val="0"/>
        </c:ser>
        <c:ser>
          <c:idx val="1"/>
          <c:order val="1"/>
          <c:tx>
            <c:strRef>
              <c:f>Sheet1!$E$1</c:f>
              <c:strCache>
                <c:ptCount val="1"/>
                <c:pt idx="0">
                  <c:v>Series 2</c:v>
                </c:pt>
              </c:strCache>
            </c:strRef>
          </c:tx>
          <c:spPr>
            <a:ln>
              <a:solidFill>
                <a:srgbClr val="0000FF"/>
              </a:solidFill>
            </a:ln>
          </c:spPr>
          <c:marker>
            <c:symbol val="none"/>
          </c:marker>
          <c:cat>
            <c:numRef>
              <c:f>Sheet1!$A$2:$A$8</c:f>
              <c:numCache>
                <c:formatCode>General</c:formatCode>
                <c:ptCount val="7"/>
              </c:numCache>
            </c:numRef>
          </c:cat>
          <c:val>
            <c:numRef>
              <c:f>Sheet1!$E$2:$E$8</c:f>
              <c:numCache>
                <c:formatCode>General</c:formatCode>
                <c:ptCount val="7"/>
                <c:pt idx="0">
                  <c:v>0.95</c:v>
                </c:pt>
                <c:pt idx="1">
                  <c:v>0.95</c:v>
                </c:pt>
                <c:pt idx="2">
                  <c:v>0.95</c:v>
                </c:pt>
                <c:pt idx="3">
                  <c:v>0.95</c:v>
                </c:pt>
                <c:pt idx="4">
                  <c:v>0.95</c:v>
                </c:pt>
                <c:pt idx="5">
                  <c:v>0.95</c:v>
                </c:pt>
                <c:pt idx="6">
                  <c:v>0.95</c:v>
                </c:pt>
              </c:numCache>
            </c:numRef>
          </c:val>
          <c:smooth val="0"/>
        </c:ser>
        <c:ser>
          <c:idx val="2"/>
          <c:order val="2"/>
          <c:tx>
            <c:strRef>
              <c:f>Sheet1!$C$1</c:f>
              <c:strCache>
                <c:ptCount val="1"/>
                <c:pt idx="0">
                  <c:v>Series 3</c:v>
                </c:pt>
              </c:strCache>
            </c:strRef>
          </c:tx>
          <c:spPr>
            <a:ln w="28575">
              <a:noFill/>
            </a:ln>
          </c:spPr>
          <c:marker>
            <c:symbol val="circle"/>
            <c:size val="6"/>
            <c:spPr>
              <a:solidFill>
                <a:srgbClr val="FF0000"/>
              </a:solidFill>
              <a:ln>
                <a:solidFill>
                  <a:schemeClr val="tx1"/>
                </a:solidFill>
              </a:ln>
            </c:spPr>
          </c:marker>
          <c:dLbls>
            <c:dLbl>
              <c:idx val="3"/>
              <c:dLblPos val="l"/>
              <c:showLegendKey val="0"/>
              <c:showVal val="1"/>
              <c:showCatName val="0"/>
              <c:showSerName val="0"/>
              <c:showPercent val="0"/>
              <c:showBubbleSize val="0"/>
              <c:extLst>
                <c:ext xmlns:c15="http://schemas.microsoft.com/office/drawing/2012/chart" uri="{CE6537A1-D6FC-4f65-9D91-7224C49458BB}"/>
              </c:extLst>
            </c:dLbl>
            <c:dLbl>
              <c:idx val="4"/>
              <c:layout>
                <c:manualLayout>
                  <c:x val="-3.8743209819856191E-2"/>
                  <c:y val="2.11214801853472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6.9205101657417112E-2"/>
                  <c:y val="1.700625384789864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numCache>
            </c:numRef>
          </c:cat>
          <c:val>
            <c:numRef>
              <c:f>Sheet1!$C$2:$C$8</c:f>
              <c:numCache>
                <c:formatCode>General</c:formatCode>
                <c:ptCount val="7"/>
                <c:pt idx="1">
                  <c:v>0.433</c:v>
                </c:pt>
                <c:pt idx="2">
                  <c:v>0.191</c:v>
                </c:pt>
                <c:pt idx="3">
                  <c:v>2.1999999999999999E-2</c:v>
                </c:pt>
                <c:pt idx="4">
                  <c:v>4.5999999999999999E-2</c:v>
                </c:pt>
                <c:pt idx="5">
                  <c:v>7.0999999999999994E-2</c:v>
                </c:pt>
                <c:pt idx="6">
                  <c:v>3.9E-2</c:v>
                </c:pt>
              </c:numCache>
            </c:numRef>
          </c:val>
          <c:smooth val="0"/>
        </c:ser>
        <c:ser>
          <c:idx val="3"/>
          <c:order val="3"/>
          <c:tx>
            <c:strRef>
              <c:f>Sheet1!$D$1</c:f>
              <c:strCache>
                <c:ptCount val="1"/>
                <c:pt idx="0">
                  <c:v>Series 4</c:v>
                </c:pt>
              </c:strCache>
            </c:strRef>
          </c:tx>
          <c:spPr>
            <a:ln w="28575">
              <a:solidFill>
                <a:srgbClr val="FF0000"/>
              </a:solidFill>
            </a:ln>
          </c:spPr>
          <c:marker>
            <c:symbol val="none"/>
          </c:marker>
          <c:cat>
            <c:numRef>
              <c:f>Sheet1!$A$2:$A$8</c:f>
              <c:numCache>
                <c:formatCode>General</c:formatCode>
                <c:ptCount val="7"/>
              </c:numCache>
            </c:numRef>
          </c:cat>
          <c:val>
            <c:numRef>
              <c:f>Sheet1!$D$2:$D$8</c:f>
              <c:numCache>
                <c:formatCode>0.00</c:formatCode>
                <c:ptCount val="7"/>
                <c:pt idx="0">
                  <c:v>0.05</c:v>
                </c:pt>
                <c:pt idx="1">
                  <c:v>0.05</c:v>
                </c:pt>
                <c:pt idx="2">
                  <c:v>0.05</c:v>
                </c:pt>
                <c:pt idx="3">
                  <c:v>0.05</c:v>
                </c:pt>
                <c:pt idx="4">
                  <c:v>0.05</c:v>
                </c:pt>
                <c:pt idx="5">
                  <c:v>0.05</c:v>
                </c:pt>
                <c:pt idx="6">
                  <c:v>0.05</c:v>
                </c:pt>
              </c:numCache>
            </c:numRef>
          </c:val>
          <c:smooth val="0"/>
        </c:ser>
        <c:dLbls>
          <c:showLegendKey val="0"/>
          <c:showVal val="0"/>
          <c:showCatName val="0"/>
          <c:showSerName val="0"/>
          <c:showPercent val="0"/>
          <c:showBubbleSize val="0"/>
        </c:dLbls>
        <c:marker val="1"/>
        <c:smooth val="0"/>
        <c:axId val="367059328"/>
        <c:axId val="367059720"/>
      </c:lineChart>
      <c:catAx>
        <c:axId val="367059328"/>
        <c:scaling>
          <c:orientation val="minMax"/>
        </c:scaling>
        <c:delete val="0"/>
        <c:axPos val="b"/>
        <c:majorGridlines>
          <c:spPr>
            <a:ln>
              <a:solidFill>
                <a:schemeClr val="bg1">
                  <a:lumMod val="85000"/>
                </a:schemeClr>
              </a:solidFill>
            </a:ln>
          </c:spPr>
        </c:majorGridlines>
        <c:numFmt formatCode="General" sourceLinked="1"/>
        <c:majorTickMark val="out"/>
        <c:minorTickMark val="none"/>
        <c:tickLblPos val="nextTo"/>
        <c:txPr>
          <a:bodyPr/>
          <a:lstStyle/>
          <a:p>
            <a:pPr>
              <a:lnSpc>
                <a:spcPts val="1800"/>
              </a:lnSpc>
              <a:defRPr/>
            </a:pPr>
            <a:endParaRPr lang="en-US"/>
          </a:p>
        </c:txPr>
        <c:crossAx val="367059720"/>
        <c:crossesAt val="0"/>
        <c:auto val="1"/>
        <c:lblAlgn val="ctr"/>
        <c:lblOffset val="100"/>
        <c:noMultiLvlLbl val="0"/>
      </c:catAx>
      <c:valAx>
        <c:axId val="367059720"/>
        <c:scaling>
          <c:orientation val="minMax"/>
          <c:max val="1"/>
        </c:scaling>
        <c:delete val="0"/>
        <c:axPos val="l"/>
        <c:minorGridlines>
          <c:spPr>
            <a:ln>
              <a:solidFill>
                <a:schemeClr val="bg1">
                  <a:lumMod val="85000"/>
                </a:schemeClr>
              </a:solidFill>
            </a:ln>
          </c:spPr>
        </c:minorGridlines>
        <c:numFmt formatCode="#,##0.000" sourceLinked="0"/>
        <c:majorTickMark val="out"/>
        <c:minorTickMark val="out"/>
        <c:tickLblPos val="nextTo"/>
        <c:crossAx val="36705932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691838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30548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662860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63431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62497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021655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099439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671744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274497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360895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057318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224292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896171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546793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682622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207388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32411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055359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573885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134370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64317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15488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89060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508006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301891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035802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13032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0386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049008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221164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61934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88465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75620E-5419-454C-B543-D1A3CDED7F44}" type="datetime1">
              <a:rPr lang="en-US" smtClean="0"/>
              <a:t>1/31/2016</a:t>
            </a:fld>
            <a:endParaRPr lang="en-US"/>
          </a:p>
        </p:txBody>
      </p:sp>
      <p:sp>
        <p:nvSpPr>
          <p:cNvPr id="5" name="Footer Placeholder 4"/>
          <p:cNvSpPr>
            <a:spLocks noGrp="1"/>
          </p:cNvSpPr>
          <p:nvPr>
            <p:ph type="ftr" sz="quarter" idx="11"/>
          </p:nvPr>
        </p:nvSpPr>
        <p:spPr>
          <a:xfrm>
            <a:off x="0" y="6501433"/>
            <a:ext cx="1143000" cy="365125"/>
          </a:xfrm>
        </p:spPr>
        <p:txBody>
          <a:bodyPr/>
          <a:lstStyle>
            <a:lvl1pPr algn="l">
              <a:defRPr>
                <a:solidFill>
                  <a:schemeClr val="tx1"/>
                </a:solidFill>
              </a:defRPr>
            </a:lvl1pPr>
          </a:lstStyle>
          <a:p>
            <a:r>
              <a:rPr lang="en-US" smtClean="0"/>
              <a:t>MEhsanSaeed</a:t>
            </a:r>
            <a:endParaRPr lang="en-US" dirty="0"/>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0D1F91-E272-4E6E-8A2F-05DA16CB574F}"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196B2-830F-44B4-A378-7D4E56D68E19}"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0773818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6771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5809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034010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98910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551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42121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115029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D6216B-0E3C-4F79-90B7-97D98811C78E}"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Footer Placeholder 4"/>
          <p:cNvSpPr txBox="1">
            <a:spLocks/>
          </p:cNvSpPr>
          <p:nvPr userDrawn="1"/>
        </p:nvSpPr>
        <p:spPr>
          <a:xfrm>
            <a:off x="0" y="6501433"/>
            <a:ext cx="1143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MEhsanSaeed</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8655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83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3362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6525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DD9555-00C7-49E1-843E-5490ADA0E8EB}" type="datetime1">
              <a:rPr lang="en-US" smtClean="0"/>
              <a:t>1/31/2016</a:t>
            </a:fld>
            <a:endParaRPr lang="en-US"/>
          </a:p>
        </p:txBody>
      </p:sp>
      <p:sp>
        <p:nvSpPr>
          <p:cNvPr id="5" name="Footer Placeholder 4"/>
          <p:cNvSpPr>
            <a:spLocks noGrp="1"/>
          </p:cNvSpPr>
          <p:nvPr>
            <p:ph type="ftr" sz="quarter" idx="11"/>
          </p:nvPr>
        </p:nvSpPr>
        <p:spPr/>
        <p:txBody>
          <a:bodyPr/>
          <a:lstStyle/>
          <a:p>
            <a:r>
              <a:rPr lang="en-US" smtClean="0"/>
              <a:t>MEhsanSaeed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5EE802-F47F-45F7-B4AC-6FD16782541F}"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11FFA4-7F4A-46FF-BCDE-469FC6E61E48}" type="datetime1">
              <a:rPr lang="en-US" smtClean="0"/>
              <a:t>1/31/2016</a:t>
            </a:fld>
            <a:endParaRPr lang="en-US"/>
          </a:p>
        </p:txBody>
      </p:sp>
      <p:sp>
        <p:nvSpPr>
          <p:cNvPr id="8" name="Footer Placeholder 7"/>
          <p:cNvSpPr>
            <a:spLocks noGrp="1"/>
          </p:cNvSpPr>
          <p:nvPr>
            <p:ph type="ftr" sz="quarter" idx="11"/>
          </p:nvPr>
        </p:nvSpPr>
        <p:spPr/>
        <p:txBody>
          <a:bodyPr/>
          <a:lstStyle/>
          <a:p>
            <a:r>
              <a:rPr lang="en-US" smtClean="0"/>
              <a:t>MEhsanSaeed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E3085B-6EFE-4250-9429-4BBAF01C6B56}" type="datetime1">
              <a:rPr lang="en-US" smtClean="0"/>
              <a:t>1/31/2016</a:t>
            </a:fld>
            <a:endParaRPr lang="en-US"/>
          </a:p>
        </p:txBody>
      </p:sp>
      <p:sp>
        <p:nvSpPr>
          <p:cNvPr id="4" name="Footer Placeholder 3"/>
          <p:cNvSpPr>
            <a:spLocks noGrp="1"/>
          </p:cNvSpPr>
          <p:nvPr>
            <p:ph type="ftr" sz="quarter" idx="11"/>
          </p:nvPr>
        </p:nvSpPr>
        <p:spPr/>
        <p:txBody>
          <a:bodyPr/>
          <a:lstStyle/>
          <a:p>
            <a:r>
              <a:rPr lang="en-US" smtClean="0"/>
              <a:t>MEhsanSaeed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76607-F23F-4E0D-9DD9-428AC99330B8}" type="datetime1">
              <a:rPr lang="en-US" smtClean="0"/>
              <a:t>1/31/2016</a:t>
            </a:fld>
            <a:endParaRPr lang="en-US"/>
          </a:p>
        </p:txBody>
      </p:sp>
      <p:sp>
        <p:nvSpPr>
          <p:cNvPr id="3" name="Footer Placeholder 2"/>
          <p:cNvSpPr>
            <a:spLocks noGrp="1"/>
          </p:cNvSpPr>
          <p:nvPr>
            <p:ph type="ftr" sz="quarter" idx="11"/>
          </p:nvPr>
        </p:nvSpPr>
        <p:spPr/>
        <p:txBody>
          <a:bodyPr/>
          <a:lstStyle/>
          <a:p>
            <a:r>
              <a:rPr lang="en-US" smtClean="0"/>
              <a:t>MEhsanSaeed</a:t>
            </a:r>
            <a:endParaRPr lang="en-US"/>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C8A2D-C71E-4440-92FF-37C0DF2D4D33}"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47FCD-1CA2-423F-9170-61CF5D0DF712}" type="datetime1">
              <a:rPr lang="en-US" smtClean="0"/>
              <a:t>1/31/2016</a:t>
            </a:fld>
            <a:endParaRPr lang="en-US"/>
          </a:p>
        </p:txBody>
      </p:sp>
      <p:sp>
        <p:nvSpPr>
          <p:cNvPr id="6" name="Footer Placeholder 5"/>
          <p:cNvSpPr>
            <a:spLocks noGrp="1"/>
          </p:cNvSpPr>
          <p:nvPr>
            <p:ph type="ftr" sz="quarter" idx="11"/>
          </p:nvPr>
        </p:nvSpPr>
        <p:spPr/>
        <p:txBody>
          <a:bodyPr/>
          <a:lstStyle/>
          <a:p>
            <a:r>
              <a:rPr lang="en-US" smtClean="0"/>
              <a:t>MEhsanSaeed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4FF54-A709-4437-829F-213E01901111}" type="datetime1">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MEhsanSaeed</a:t>
            </a:r>
            <a:endParaRPr lang="en-US"/>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54262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93316"/>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Acceptance Sampling</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MEC-15</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845692"/>
            <a:ext cx="9111342" cy="5401479"/>
          </a:xfrm>
          <a:prstGeom prst="rect">
            <a:avLst/>
          </a:prstGeom>
          <a:noFill/>
        </p:spPr>
        <p:txBody>
          <a:bodyPr wrap="square" rtlCol="0">
            <a:spAutoFit/>
          </a:bodyPr>
          <a:lstStyle/>
          <a:p>
            <a:pPr>
              <a:spcBef>
                <a:spcPts val="200"/>
              </a:spcBef>
              <a:buClr>
                <a:srgbClr val="FF0000"/>
              </a:buClr>
              <a:buSzPct val="65000"/>
            </a:pPr>
            <a:r>
              <a:rPr lang="en-US" sz="2000" u="sng" dirty="0" smtClean="0">
                <a:solidFill>
                  <a:prstClr val="black"/>
                </a:solidFill>
              </a:rPr>
              <a:t>Outline</a:t>
            </a:r>
          </a:p>
          <a:p>
            <a:pPr marL="234950" indent="-234950">
              <a:spcBef>
                <a:spcPts val="200"/>
              </a:spcBef>
              <a:buClr>
                <a:srgbClr val="FF0000"/>
              </a:buClr>
              <a:buSzPct val="65000"/>
              <a:buFont typeface="Wingdings" pitchFamily="2" charset="2"/>
              <a:buChar char="§"/>
            </a:pPr>
            <a:r>
              <a:rPr lang="en-US" sz="2000" dirty="0" smtClean="0">
                <a:solidFill>
                  <a:prstClr val="black"/>
                </a:solidFill>
              </a:rPr>
              <a:t>Need for Acceptance Sampling</a:t>
            </a:r>
          </a:p>
          <a:p>
            <a:pPr marL="234950" indent="-234950">
              <a:spcBef>
                <a:spcPts val="200"/>
              </a:spcBef>
              <a:buClr>
                <a:srgbClr val="FF0000"/>
              </a:buClr>
              <a:buSzPct val="65000"/>
              <a:buFont typeface="Wingdings" pitchFamily="2" charset="2"/>
              <a:buChar char="§"/>
            </a:pPr>
            <a:r>
              <a:rPr lang="en-US" sz="2000" dirty="0" smtClean="0">
                <a:solidFill>
                  <a:prstClr val="black"/>
                </a:solidFill>
              </a:rPr>
              <a:t>Sampling Plan</a:t>
            </a:r>
          </a:p>
          <a:p>
            <a:pPr marL="234950" indent="-234950">
              <a:spcBef>
                <a:spcPts val="200"/>
              </a:spcBef>
              <a:buClr>
                <a:srgbClr val="FF0000"/>
              </a:buClr>
              <a:buSzPct val="65000"/>
              <a:buFont typeface="Wingdings" pitchFamily="2" charset="2"/>
              <a:buChar char="§"/>
            </a:pPr>
            <a:r>
              <a:rPr lang="en-US" sz="2000" dirty="0" smtClean="0">
                <a:solidFill>
                  <a:prstClr val="black"/>
                </a:solidFill>
              </a:rPr>
              <a:t>Representative Sampling</a:t>
            </a:r>
          </a:p>
          <a:p>
            <a:pPr marL="234950" indent="-234950">
              <a:spcBef>
                <a:spcPts val="200"/>
              </a:spcBef>
              <a:buClr>
                <a:srgbClr val="FF0000"/>
              </a:buClr>
              <a:buSzPct val="65000"/>
              <a:buFont typeface="Wingdings" pitchFamily="2" charset="2"/>
              <a:buChar char="§"/>
            </a:pPr>
            <a:r>
              <a:rPr lang="en-US" sz="2000" dirty="0" smtClean="0">
                <a:solidFill>
                  <a:prstClr val="black"/>
                </a:solidFill>
              </a:rPr>
              <a:t>Understanding the Concept</a:t>
            </a:r>
          </a:p>
          <a:p>
            <a:pPr marL="234950" indent="-234950">
              <a:spcBef>
                <a:spcPts val="200"/>
              </a:spcBef>
              <a:buClr>
                <a:srgbClr val="FF0000"/>
              </a:buClr>
              <a:buSzPct val="65000"/>
              <a:buFont typeface="Wingdings" pitchFamily="2" charset="2"/>
              <a:buChar char="§"/>
            </a:pPr>
            <a:r>
              <a:rPr lang="en-US" sz="2000" dirty="0" smtClean="0">
                <a:solidFill>
                  <a:prstClr val="black"/>
                </a:solidFill>
              </a:rPr>
              <a:t>Probability and Acceptance Sampling</a:t>
            </a:r>
          </a:p>
          <a:p>
            <a:pPr marL="234950" indent="-234950">
              <a:spcBef>
                <a:spcPts val="200"/>
              </a:spcBef>
              <a:buClr>
                <a:srgbClr val="FF0000"/>
              </a:buClr>
              <a:buSzPct val="65000"/>
              <a:buFont typeface="Wingdings" pitchFamily="2" charset="2"/>
              <a:buChar char="§"/>
            </a:pPr>
            <a:r>
              <a:rPr lang="en-US" sz="2000" dirty="0">
                <a:solidFill>
                  <a:prstClr val="black"/>
                </a:solidFill>
              </a:rPr>
              <a:t>AQL &amp; </a:t>
            </a:r>
            <a:r>
              <a:rPr lang="en-US" sz="2000" dirty="0" smtClean="0">
                <a:solidFill>
                  <a:prstClr val="black"/>
                </a:solidFill>
              </a:rPr>
              <a:t>LTPD, </a:t>
            </a:r>
            <a:r>
              <a:rPr lang="en-US" sz="2000" dirty="0">
                <a:solidFill>
                  <a:prstClr val="black"/>
                </a:solidFill>
                <a:sym typeface="Symbol"/>
              </a:rPr>
              <a:t>-</a:t>
            </a:r>
            <a:r>
              <a:rPr lang="en-US" sz="2000" dirty="0" smtClean="0">
                <a:solidFill>
                  <a:prstClr val="black"/>
                </a:solidFill>
                <a:sym typeface="Symbol"/>
              </a:rPr>
              <a:t>Risk &amp; </a:t>
            </a:r>
            <a:r>
              <a:rPr lang="en-US" sz="2000" dirty="0">
                <a:solidFill>
                  <a:prstClr val="black"/>
                </a:solidFill>
                <a:sym typeface="Symbol"/>
              </a:rPr>
              <a:t>-</a:t>
            </a:r>
            <a:r>
              <a:rPr lang="en-US" sz="2000" dirty="0" smtClean="0">
                <a:solidFill>
                  <a:prstClr val="black"/>
                </a:solidFill>
                <a:sym typeface="Symbol"/>
              </a:rPr>
              <a:t>Risk</a:t>
            </a:r>
          </a:p>
          <a:p>
            <a:pPr marL="234950" indent="-234950">
              <a:spcBef>
                <a:spcPts val="200"/>
              </a:spcBef>
              <a:buClr>
                <a:srgbClr val="FF0000"/>
              </a:buClr>
              <a:buSzPct val="65000"/>
              <a:buFont typeface="Wingdings" pitchFamily="2" charset="2"/>
              <a:buChar char="§"/>
            </a:pPr>
            <a:r>
              <a:rPr lang="en-US" sz="2000" dirty="0" smtClean="0">
                <a:solidFill>
                  <a:prstClr val="black"/>
                </a:solidFill>
                <a:sym typeface="Symbol"/>
              </a:rPr>
              <a:t>OC Curve</a:t>
            </a:r>
          </a:p>
          <a:p>
            <a:pPr marL="234950" indent="-234950">
              <a:spcBef>
                <a:spcPts val="200"/>
              </a:spcBef>
              <a:buClr>
                <a:srgbClr val="FF0000"/>
              </a:buClr>
              <a:buSzPct val="65000"/>
              <a:buFont typeface="Wingdings" pitchFamily="2" charset="2"/>
              <a:buChar char="§"/>
            </a:pPr>
            <a:r>
              <a:rPr lang="en-US" sz="2000" dirty="0" smtClean="0">
                <a:solidFill>
                  <a:prstClr val="black"/>
                </a:solidFill>
                <a:sym typeface="Symbol"/>
              </a:rPr>
              <a:t>How to work out an Acceptance </a:t>
            </a:r>
            <a:r>
              <a:rPr lang="en-US" sz="2000" dirty="0" err="1" smtClean="0">
                <a:solidFill>
                  <a:prstClr val="black"/>
                </a:solidFill>
                <a:sym typeface="Symbol"/>
              </a:rPr>
              <a:t>Pla</a:t>
            </a:r>
            <a:r>
              <a:rPr lang="en-US" sz="2000" dirty="0" smtClean="0">
                <a:solidFill>
                  <a:prstClr val="black"/>
                </a:solidFill>
                <a:sym typeface="Symbol"/>
              </a:rPr>
              <a:t> n</a:t>
            </a:r>
            <a:endParaRPr lang="en-US" sz="2000" dirty="0">
              <a:solidFill>
                <a:prstClr val="black"/>
              </a:solidFill>
            </a:endParaRPr>
          </a:p>
          <a:p>
            <a:pPr>
              <a:spcBef>
                <a:spcPts val="200"/>
              </a:spcBef>
              <a:buClr>
                <a:srgbClr val="FF0000"/>
              </a:buClr>
              <a:buSzPct val="65000"/>
            </a:pPr>
            <a:r>
              <a:rPr lang="en-US" sz="2000" u="sng" dirty="0" smtClean="0">
                <a:solidFill>
                  <a:prstClr val="black"/>
                </a:solidFill>
              </a:rPr>
              <a:t>Readings</a:t>
            </a:r>
          </a:p>
          <a:p>
            <a:pPr marL="234950" indent="-234950">
              <a:spcBef>
                <a:spcPts val="200"/>
              </a:spcBef>
              <a:buClr>
                <a:srgbClr val="FF0000"/>
              </a:buClr>
              <a:buSzPct val="65000"/>
              <a:buFont typeface="Wingdings" pitchFamily="2" charset="2"/>
              <a:buChar char="§"/>
            </a:pPr>
            <a:r>
              <a:rPr lang="en-US" sz="2000" dirty="0">
                <a:solidFill>
                  <a:prstClr val="black"/>
                </a:solidFill>
              </a:rPr>
              <a:t>PMBoK, page 240-250.</a:t>
            </a:r>
          </a:p>
          <a:p>
            <a:pPr marL="234950" indent="-234950">
              <a:spcBef>
                <a:spcPts val="200"/>
              </a:spcBef>
              <a:buClr>
                <a:srgbClr val="FF0000"/>
              </a:buClr>
              <a:buSzPct val="65000"/>
              <a:buFont typeface="Wingdings" pitchFamily="2" charset="2"/>
              <a:buChar char="§"/>
            </a:pPr>
            <a:r>
              <a:rPr lang="en-US" sz="2000" dirty="0" smtClean="0">
                <a:solidFill>
                  <a:prstClr val="black"/>
                </a:solidFill>
              </a:rPr>
              <a:t>Rita</a:t>
            </a:r>
            <a:r>
              <a:rPr lang="en-US" sz="2000" dirty="0">
                <a:solidFill>
                  <a:prstClr val="black"/>
                </a:solidFill>
              </a:rPr>
              <a:t>, page 309.</a:t>
            </a:r>
          </a:p>
          <a:p>
            <a:pPr marL="234950" indent="-234950">
              <a:spcBef>
                <a:spcPts val="200"/>
              </a:spcBef>
              <a:buClr>
                <a:srgbClr val="FF0000"/>
              </a:buClr>
              <a:buSzPct val="65000"/>
              <a:buFont typeface="Wingdings" pitchFamily="2" charset="2"/>
              <a:buChar char="§"/>
            </a:pPr>
            <a:r>
              <a:rPr lang="en-US" sz="2000" dirty="0" smtClean="0">
                <a:solidFill>
                  <a:prstClr val="black"/>
                </a:solidFill>
              </a:rPr>
              <a:t>Reid </a:t>
            </a:r>
            <a:r>
              <a:rPr lang="en-US" sz="2000" dirty="0">
                <a:solidFill>
                  <a:prstClr val="black"/>
                </a:solidFill>
              </a:rPr>
              <a:t>Ch 6.</a:t>
            </a:r>
          </a:p>
          <a:p>
            <a:pPr marL="234950" indent="-234950">
              <a:spcBef>
                <a:spcPts val="200"/>
              </a:spcBef>
              <a:buClr>
                <a:srgbClr val="FF0000"/>
              </a:buClr>
              <a:buSzPct val="65000"/>
              <a:buFont typeface="Wingdings" pitchFamily="2" charset="2"/>
              <a:buChar char="§"/>
            </a:pPr>
            <a:r>
              <a:rPr lang="en-US" sz="2000" dirty="0" err="1" smtClean="0">
                <a:solidFill>
                  <a:prstClr val="black"/>
                </a:solidFill>
              </a:rPr>
              <a:t>Krajewski</a:t>
            </a:r>
            <a:r>
              <a:rPr lang="en-US" sz="2000" dirty="0">
                <a:solidFill>
                  <a:prstClr val="black"/>
                </a:solidFill>
              </a:rPr>
              <a:t>, Supplement G.</a:t>
            </a:r>
          </a:p>
          <a:p>
            <a:pPr marL="234950" indent="-234950">
              <a:spcBef>
                <a:spcPts val="200"/>
              </a:spcBef>
              <a:buClr>
                <a:srgbClr val="FF0000"/>
              </a:buClr>
              <a:buSzPct val="65000"/>
              <a:buFont typeface="Wingdings" pitchFamily="2" charset="2"/>
              <a:buChar char="§"/>
            </a:pPr>
            <a:r>
              <a:rPr lang="en-US" sz="2000" dirty="0" err="1" smtClean="0">
                <a:solidFill>
                  <a:prstClr val="black"/>
                </a:solidFill>
              </a:rPr>
              <a:t>Heizer</a:t>
            </a:r>
            <a:r>
              <a:rPr lang="en-US" sz="2000" dirty="0">
                <a:solidFill>
                  <a:prstClr val="black"/>
                </a:solidFill>
              </a:rPr>
              <a:t>, Ch 6.</a:t>
            </a:r>
          </a:p>
          <a:p>
            <a:pPr marL="234950" indent="-234950">
              <a:spcBef>
                <a:spcPts val="200"/>
              </a:spcBef>
              <a:buClr>
                <a:srgbClr val="FF0000"/>
              </a:buClr>
              <a:buSzPct val="65000"/>
              <a:buFont typeface="Wingdings" pitchFamily="2" charset="2"/>
              <a:buChar char="§"/>
            </a:pPr>
            <a:r>
              <a:rPr lang="en-US" sz="2000" smtClean="0">
                <a:solidFill>
                  <a:prstClr val="black"/>
                </a:solidFill>
              </a:rPr>
              <a:t>Class </a:t>
            </a:r>
            <a:r>
              <a:rPr lang="en-US" sz="2000" dirty="0" smtClean="0">
                <a:solidFill>
                  <a:prstClr val="black"/>
                </a:solidFill>
              </a:rPr>
              <a:t>Notes.</a:t>
            </a:r>
            <a:endParaRPr lang="en-US" sz="2000" dirty="0">
              <a:solidFill>
                <a:prstClr val="black"/>
              </a:solidFill>
            </a:endParaRPr>
          </a:p>
        </p:txBody>
      </p:sp>
    </p:spTree>
    <p:extLst>
      <p:ext uri="{BB962C8B-B14F-4D97-AF65-F5344CB8AC3E}">
        <p14:creationId xmlns:p14="http://schemas.microsoft.com/office/powerpoint/2010/main" val="1666689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Conclusions on the Discussion So Far</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610600" y="6521903"/>
            <a:ext cx="500742" cy="365125"/>
          </a:xfrm>
        </p:spPr>
        <p:txBody>
          <a:bodyPr/>
          <a:lstStyle/>
          <a:p>
            <a:fld id="{B6F15528-21DE-4FAA-801E-634DDDAF4B2B}" type="slidenum">
              <a:rPr lang="en-US" b="1" smtClean="0">
                <a:solidFill>
                  <a:prstClr val="black"/>
                </a:solidFill>
              </a:rPr>
              <a:pPr/>
              <a:t>10</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4" name="TextBox 3"/>
          <p:cNvSpPr txBox="1"/>
          <p:nvPr/>
        </p:nvSpPr>
        <p:spPr>
          <a:xfrm>
            <a:off x="-13855" y="689807"/>
            <a:ext cx="9125197" cy="3749040"/>
          </a:xfrm>
          <a:prstGeom prst="rect">
            <a:avLst/>
          </a:prstGeom>
          <a:noFill/>
        </p:spPr>
        <p:txBody>
          <a:bodyPr wrap="square" rtlCol="0">
            <a:spAutoFit/>
          </a:bodyPr>
          <a:lstStyle/>
          <a:p>
            <a:pPr marL="234950" indent="-234950">
              <a:lnSpc>
                <a:spcPts val="2100"/>
              </a:lnSpc>
              <a:spcBef>
                <a:spcPts val="600"/>
              </a:spcBef>
              <a:buFont typeface="Arial" panose="020B0604020202020204" pitchFamily="34" charset="0"/>
              <a:buChar char="•"/>
            </a:pPr>
            <a:r>
              <a:rPr lang="en-US" sz="2000" b="1" dirty="0" smtClean="0">
                <a:solidFill>
                  <a:prstClr val="black"/>
                </a:solidFill>
                <a:sym typeface="Symbol"/>
              </a:rPr>
              <a:t></a:t>
            </a:r>
            <a:r>
              <a:rPr lang="en-US" sz="2000" b="1" dirty="0">
                <a:solidFill>
                  <a:prstClr val="black"/>
                </a:solidFill>
                <a:sym typeface="Symbol"/>
              </a:rPr>
              <a:t>-</a:t>
            </a:r>
            <a:r>
              <a:rPr lang="en-US" sz="2000" b="1" dirty="0" smtClean="0">
                <a:solidFill>
                  <a:prstClr val="black"/>
                </a:solidFill>
                <a:sym typeface="Symbol"/>
              </a:rPr>
              <a:t>Risk </a:t>
            </a:r>
            <a:r>
              <a:rPr lang="en-US" sz="2000" dirty="0" smtClean="0">
                <a:solidFill>
                  <a:prstClr val="black"/>
                </a:solidFill>
                <a:sym typeface="Symbol"/>
              </a:rPr>
              <a:t>(</a:t>
            </a:r>
            <a:r>
              <a:rPr lang="en-US" sz="2000" b="1" dirty="0" smtClean="0">
                <a:solidFill>
                  <a:prstClr val="black"/>
                </a:solidFill>
                <a:sym typeface="Symbol"/>
              </a:rPr>
              <a:t>Type-1 Error</a:t>
            </a:r>
            <a:r>
              <a:rPr lang="en-US" sz="2000" dirty="0" smtClean="0">
                <a:solidFill>
                  <a:prstClr val="black"/>
                </a:solidFill>
                <a:sym typeface="Symbol"/>
              </a:rPr>
              <a:t>)</a:t>
            </a:r>
            <a:r>
              <a:rPr lang="en-US" sz="2000" b="1" dirty="0" smtClean="0">
                <a:solidFill>
                  <a:prstClr val="black"/>
                </a:solidFill>
                <a:sym typeface="Symbol"/>
              </a:rPr>
              <a:t> </a:t>
            </a:r>
            <a:r>
              <a:rPr lang="en-US" sz="2000" dirty="0" smtClean="0">
                <a:solidFill>
                  <a:prstClr val="black"/>
                </a:solidFill>
                <a:sym typeface="Symbol"/>
              </a:rPr>
              <a:t>has to do with the </a:t>
            </a:r>
            <a:r>
              <a:rPr lang="en-US" sz="2000" b="1" dirty="0" smtClean="0">
                <a:solidFill>
                  <a:prstClr val="black"/>
                </a:solidFill>
                <a:sym typeface="Symbol"/>
              </a:rPr>
              <a:t>AQL </a:t>
            </a:r>
            <a:r>
              <a:rPr lang="en-US" sz="2000" dirty="0" smtClean="0">
                <a:solidFill>
                  <a:prstClr val="black"/>
                </a:solidFill>
                <a:sym typeface="Symbol"/>
              </a:rPr>
              <a:t>and the</a:t>
            </a:r>
            <a:r>
              <a:rPr lang="en-US" sz="2000" b="1" dirty="0" smtClean="0">
                <a:solidFill>
                  <a:prstClr val="black"/>
                </a:solidFill>
                <a:sym typeface="Symbol"/>
              </a:rPr>
              <a:t> Seller</a:t>
            </a:r>
            <a:r>
              <a:rPr lang="en-US" sz="2000" dirty="0" smtClean="0">
                <a:solidFill>
                  <a:prstClr val="black"/>
                </a:solidFill>
                <a:sym typeface="Symbol"/>
              </a:rPr>
              <a:t>, or vice versa i.e. A certain </a:t>
            </a:r>
            <a:r>
              <a:rPr lang="en-US" sz="2000" b="1" dirty="0">
                <a:solidFill>
                  <a:prstClr val="black"/>
                </a:solidFill>
                <a:sym typeface="Symbol"/>
              </a:rPr>
              <a:t>-</a:t>
            </a:r>
            <a:r>
              <a:rPr lang="en-US" sz="2000" b="1" dirty="0" smtClean="0">
                <a:solidFill>
                  <a:prstClr val="black"/>
                </a:solidFill>
                <a:sym typeface="Symbol"/>
              </a:rPr>
              <a:t>Risk </a:t>
            </a:r>
            <a:r>
              <a:rPr lang="en-US" sz="2000" dirty="0" smtClean="0">
                <a:solidFill>
                  <a:prstClr val="black"/>
                </a:solidFill>
                <a:sym typeface="Symbol"/>
              </a:rPr>
              <a:t>implies a certain minimum quality standard (</a:t>
            </a:r>
            <a:r>
              <a:rPr lang="en-US" sz="2000" b="1" dirty="0" smtClean="0">
                <a:solidFill>
                  <a:prstClr val="black"/>
                </a:solidFill>
                <a:sym typeface="Symbol"/>
              </a:rPr>
              <a:t>AQL</a:t>
            </a:r>
            <a:r>
              <a:rPr lang="en-US" sz="2000" dirty="0" smtClean="0">
                <a:solidFill>
                  <a:prstClr val="black"/>
                </a:solidFill>
                <a:sym typeface="Symbol"/>
              </a:rPr>
              <a:t>) of production, or maximum number of defectives, which the </a:t>
            </a:r>
            <a:r>
              <a:rPr lang="en-US" sz="2000" b="1" dirty="0" smtClean="0">
                <a:solidFill>
                  <a:prstClr val="black"/>
                </a:solidFill>
                <a:sym typeface="Symbol"/>
              </a:rPr>
              <a:t>Seller </a:t>
            </a:r>
            <a:r>
              <a:rPr lang="en-US" sz="2000" dirty="0" smtClean="0">
                <a:solidFill>
                  <a:prstClr val="black"/>
                </a:solidFill>
                <a:sym typeface="Symbol"/>
              </a:rPr>
              <a:t>has to maintain.  Conversely, a </a:t>
            </a:r>
            <a:r>
              <a:rPr lang="en-US" sz="2000" b="1" dirty="0" smtClean="0">
                <a:solidFill>
                  <a:prstClr val="black"/>
                </a:solidFill>
                <a:sym typeface="Symbol"/>
              </a:rPr>
              <a:t>Seller </a:t>
            </a:r>
            <a:r>
              <a:rPr lang="en-US" sz="2000" dirty="0" smtClean="0">
                <a:solidFill>
                  <a:prstClr val="black"/>
                </a:solidFill>
                <a:sym typeface="Symbol"/>
              </a:rPr>
              <a:t>maintaining a certain quality level (</a:t>
            </a:r>
            <a:r>
              <a:rPr lang="en-US" sz="2000" b="1" dirty="0" smtClean="0">
                <a:solidFill>
                  <a:prstClr val="black"/>
                </a:solidFill>
                <a:sym typeface="Symbol"/>
              </a:rPr>
              <a:t>AQL</a:t>
            </a:r>
            <a:r>
              <a:rPr lang="en-US" sz="2000" dirty="0">
                <a:solidFill>
                  <a:prstClr val="black"/>
                </a:solidFill>
                <a:sym typeface="Symbol"/>
              </a:rPr>
              <a:t>)</a:t>
            </a:r>
            <a:r>
              <a:rPr lang="en-US" sz="2000" dirty="0" smtClean="0">
                <a:solidFill>
                  <a:prstClr val="black"/>
                </a:solidFill>
                <a:sym typeface="Symbol"/>
              </a:rPr>
              <a:t> will be taking a corresponding risk (</a:t>
            </a:r>
            <a:r>
              <a:rPr lang="en-US" sz="2000" b="1" dirty="0" smtClean="0">
                <a:solidFill>
                  <a:prstClr val="black"/>
                </a:solidFill>
                <a:sym typeface="Symbol"/>
              </a:rPr>
              <a:t></a:t>
            </a:r>
            <a:r>
              <a:rPr lang="en-US" sz="2000" b="1" dirty="0">
                <a:solidFill>
                  <a:prstClr val="black"/>
                </a:solidFill>
                <a:sym typeface="Symbol"/>
              </a:rPr>
              <a:t>-</a:t>
            </a:r>
            <a:r>
              <a:rPr lang="en-US" sz="2000" b="1" dirty="0" smtClean="0">
                <a:solidFill>
                  <a:prstClr val="black"/>
                </a:solidFill>
                <a:sym typeface="Symbol"/>
              </a:rPr>
              <a:t>Risk</a:t>
            </a:r>
            <a:r>
              <a:rPr lang="en-US" sz="2000" dirty="0" smtClean="0">
                <a:solidFill>
                  <a:prstClr val="black"/>
                </a:solidFill>
                <a:sym typeface="Symbol"/>
              </a:rPr>
              <a:t>)</a:t>
            </a:r>
            <a:endParaRPr lang="en-US" sz="2000" b="1" dirty="0" smtClean="0">
              <a:solidFill>
                <a:prstClr val="black"/>
              </a:solidFill>
              <a:sym typeface="Symbol"/>
            </a:endParaRPr>
          </a:p>
          <a:p>
            <a:pPr marL="234950" indent="-234950">
              <a:lnSpc>
                <a:spcPts val="2100"/>
              </a:lnSpc>
              <a:spcBef>
                <a:spcPts val="600"/>
              </a:spcBef>
              <a:buFont typeface="Arial" panose="020B0604020202020204" pitchFamily="34" charset="0"/>
              <a:buChar char="•"/>
            </a:pPr>
            <a:r>
              <a:rPr lang="en-US" sz="2000" b="1" dirty="0" smtClean="0">
                <a:solidFill>
                  <a:prstClr val="black"/>
                </a:solidFill>
                <a:sym typeface="Symbol"/>
              </a:rPr>
              <a:t></a:t>
            </a:r>
            <a:r>
              <a:rPr lang="en-US" sz="2000" b="1" dirty="0">
                <a:solidFill>
                  <a:prstClr val="black"/>
                </a:solidFill>
                <a:sym typeface="Symbol"/>
              </a:rPr>
              <a:t>-</a:t>
            </a:r>
            <a:r>
              <a:rPr lang="en-US" sz="2000" b="1" dirty="0" smtClean="0">
                <a:solidFill>
                  <a:prstClr val="black"/>
                </a:solidFill>
                <a:sym typeface="Symbol"/>
              </a:rPr>
              <a:t>Risk </a:t>
            </a:r>
            <a:r>
              <a:rPr lang="en-US" sz="2000" dirty="0">
                <a:solidFill>
                  <a:prstClr val="black"/>
                </a:solidFill>
                <a:sym typeface="Symbol"/>
              </a:rPr>
              <a:t>(</a:t>
            </a:r>
            <a:r>
              <a:rPr lang="en-US" sz="2000" b="1" dirty="0" smtClean="0">
                <a:solidFill>
                  <a:prstClr val="black"/>
                </a:solidFill>
                <a:sym typeface="Symbol"/>
              </a:rPr>
              <a:t>Type-2 </a:t>
            </a:r>
            <a:r>
              <a:rPr lang="en-US" sz="2000" b="1" dirty="0">
                <a:solidFill>
                  <a:prstClr val="black"/>
                </a:solidFill>
                <a:sym typeface="Symbol"/>
              </a:rPr>
              <a:t>Error</a:t>
            </a:r>
            <a:r>
              <a:rPr lang="en-US" sz="2000" dirty="0">
                <a:solidFill>
                  <a:prstClr val="black"/>
                </a:solidFill>
                <a:sym typeface="Symbol"/>
              </a:rPr>
              <a:t>) has </a:t>
            </a:r>
            <a:r>
              <a:rPr lang="en-US" sz="2000" dirty="0" smtClean="0">
                <a:solidFill>
                  <a:prstClr val="black"/>
                </a:solidFill>
                <a:sym typeface="Symbol"/>
              </a:rPr>
              <a:t>to do with the </a:t>
            </a:r>
            <a:r>
              <a:rPr lang="en-US" sz="2000" b="1" dirty="0" smtClean="0">
                <a:solidFill>
                  <a:prstClr val="black"/>
                </a:solidFill>
                <a:sym typeface="Symbol"/>
              </a:rPr>
              <a:t>LTPD </a:t>
            </a:r>
            <a:r>
              <a:rPr lang="en-US" sz="2000" dirty="0" smtClean="0">
                <a:solidFill>
                  <a:prstClr val="black"/>
                </a:solidFill>
                <a:sym typeface="Symbol"/>
              </a:rPr>
              <a:t>and the</a:t>
            </a:r>
            <a:r>
              <a:rPr lang="en-US" sz="2000" b="1" dirty="0" smtClean="0">
                <a:solidFill>
                  <a:prstClr val="black"/>
                </a:solidFill>
                <a:sym typeface="Symbol"/>
              </a:rPr>
              <a:t> Buyer</a:t>
            </a:r>
            <a:r>
              <a:rPr lang="en-US" sz="2000" dirty="0" smtClean="0">
                <a:solidFill>
                  <a:prstClr val="black"/>
                </a:solidFill>
                <a:sym typeface="Symbol"/>
              </a:rPr>
              <a:t>, or vice versa i.e. A certain </a:t>
            </a:r>
            <a:r>
              <a:rPr lang="en-US" sz="2000" b="1" dirty="0">
                <a:solidFill>
                  <a:prstClr val="black"/>
                </a:solidFill>
                <a:sym typeface="Symbol"/>
              </a:rPr>
              <a:t>-</a:t>
            </a:r>
            <a:r>
              <a:rPr lang="en-US" sz="2000" b="1" dirty="0" smtClean="0">
                <a:solidFill>
                  <a:prstClr val="black"/>
                </a:solidFill>
                <a:sym typeface="Symbol"/>
              </a:rPr>
              <a:t>Risk </a:t>
            </a:r>
            <a:r>
              <a:rPr lang="en-US" sz="2000" dirty="0" smtClean="0">
                <a:solidFill>
                  <a:prstClr val="black"/>
                </a:solidFill>
                <a:sym typeface="Symbol"/>
              </a:rPr>
              <a:t>implies </a:t>
            </a:r>
            <a:r>
              <a:rPr lang="en-US" sz="2000" b="1" dirty="0" smtClean="0">
                <a:solidFill>
                  <a:prstClr val="black"/>
                </a:solidFill>
                <a:sym typeface="Symbol"/>
              </a:rPr>
              <a:t>Buyer’s </a:t>
            </a:r>
            <a:r>
              <a:rPr lang="en-US" sz="2000" dirty="0" smtClean="0">
                <a:solidFill>
                  <a:prstClr val="black"/>
                </a:solidFill>
                <a:sym typeface="Symbol"/>
              </a:rPr>
              <a:t>TOLERANCE for a particular quality level (</a:t>
            </a:r>
            <a:r>
              <a:rPr lang="en-US" sz="2000" b="1" dirty="0" smtClean="0">
                <a:solidFill>
                  <a:prstClr val="black"/>
                </a:solidFill>
                <a:sym typeface="Symbol"/>
              </a:rPr>
              <a:t>LTPD</a:t>
            </a:r>
            <a:r>
              <a:rPr lang="en-US" sz="2000" dirty="0" smtClean="0">
                <a:solidFill>
                  <a:prstClr val="black"/>
                </a:solidFill>
                <a:sym typeface="Symbol"/>
              </a:rPr>
              <a:t>) which is lower than </a:t>
            </a:r>
            <a:r>
              <a:rPr lang="en-US" sz="2000" b="1" dirty="0" smtClean="0">
                <a:solidFill>
                  <a:prstClr val="black"/>
                </a:solidFill>
                <a:sym typeface="Symbol"/>
              </a:rPr>
              <a:t>AQL</a:t>
            </a:r>
            <a:r>
              <a:rPr lang="en-US" sz="2000" dirty="0" smtClean="0">
                <a:solidFill>
                  <a:prstClr val="black"/>
                </a:solidFill>
                <a:sym typeface="Symbol"/>
              </a:rPr>
              <a:t>.  Conversely,  a </a:t>
            </a:r>
            <a:r>
              <a:rPr lang="en-US" sz="2000" b="1" dirty="0" smtClean="0">
                <a:solidFill>
                  <a:prstClr val="black"/>
                </a:solidFill>
                <a:sym typeface="Symbol"/>
              </a:rPr>
              <a:t>Buyer’s </a:t>
            </a:r>
            <a:r>
              <a:rPr lang="en-US" sz="2000" dirty="0">
                <a:solidFill>
                  <a:prstClr val="black"/>
                </a:solidFill>
                <a:sym typeface="Symbol"/>
              </a:rPr>
              <a:t>TOLERANCE for a particular quality level (</a:t>
            </a:r>
            <a:r>
              <a:rPr lang="en-US" sz="2000" b="1" dirty="0">
                <a:solidFill>
                  <a:prstClr val="black"/>
                </a:solidFill>
                <a:sym typeface="Symbol"/>
              </a:rPr>
              <a:t>LTPD</a:t>
            </a:r>
            <a:r>
              <a:rPr lang="en-US" sz="2000" dirty="0" smtClean="0">
                <a:solidFill>
                  <a:prstClr val="black"/>
                </a:solidFill>
                <a:sym typeface="Symbol"/>
              </a:rPr>
              <a:t>) translates into a certain </a:t>
            </a:r>
            <a:r>
              <a:rPr lang="en-US" sz="2000" b="1" dirty="0">
                <a:solidFill>
                  <a:prstClr val="black"/>
                </a:solidFill>
                <a:sym typeface="Symbol"/>
              </a:rPr>
              <a:t>-</a:t>
            </a:r>
            <a:r>
              <a:rPr lang="en-US" sz="2000" b="1" dirty="0" smtClean="0">
                <a:solidFill>
                  <a:prstClr val="black"/>
                </a:solidFill>
                <a:sym typeface="Symbol"/>
              </a:rPr>
              <a:t>Risk </a:t>
            </a:r>
            <a:r>
              <a:rPr lang="en-US" sz="2000" dirty="0" smtClean="0">
                <a:solidFill>
                  <a:prstClr val="black"/>
                </a:solidFill>
                <a:sym typeface="Symbol"/>
              </a:rPr>
              <a:t>for him  </a:t>
            </a:r>
          </a:p>
          <a:p>
            <a:pPr marL="234950" indent="-234950">
              <a:lnSpc>
                <a:spcPts val="2100"/>
              </a:lnSpc>
              <a:spcBef>
                <a:spcPts val="600"/>
              </a:spcBef>
              <a:buFont typeface="Arial" panose="020B0604020202020204" pitchFamily="34" charset="0"/>
              <a:buChar char="•"/>
            </a:pPr>
            <a:r>
              <a:rPr lang="en-US" sz="2000" dirty="0" smtClean="0">
                <a:solidFill>
                  <a:prstClr val="black"/>
                </a:solidFill>
                <a:sym typeface="Symbol"/>
              </a:rPr>
              <a:t>Top portion of the OC Curve relates to </a:t>
            </a:r>
            <a:r>
              <a:rPr lang="en-US" sz="2000" b="1" dirty="0">
                <a:solidFill>
                  <a:prstClr val="black"/>
                </a:solidFill>
                <a:sym typeface="Symbol"/>
              </a:rPr>
              <a:t>-</a:t>
            </a:r>
            <a:r>
              <a:rPr lang="en-US" sz="2000" b="1" dirty="0" smtClean="0">
                <a:solidFill>
                  <a:prstClr val="black"/>
                </a:solidFill>
                <a:sym typeface="Symbol"/>
              </a:rPr>
              <a:t>Risk,</a:t>
            </a:r>
            <a:r>
              <a:rPr lang="en-US" sz="2000" dirty="0" smtClean="0">
                <a:solidFill>
                  <a:prstClr val="black"/>
                </a:solidFill>
                <a:sym typeface="Symbol"/>
              </a:rPr>
              <a:t> the </a:t>
            </a:r>
            <a:r>
              <a:rPr lang="en-US" sz="2000" b="1" dirty="0" smtClean="0">
                <a:solidFill>
                  <a:prstClr val="black"/>
                </a:solidFill>
                <a:sym typeface="Symbol"/>
              </a:rPr>
              <a:t>AQL</a:t>
            </a:r>
            <a:r>
              <a:rPr lang="en-US" sz="2000" dirty="0" smtClean="0">
                <a:solidFill>
                  <a:prstClr val="black"/>
                </a:solidFill>
                <a:sym typeface="Symbol"/>
              </a:rPr>
              <a:t> and the </a:t>
            </a:r>
            <a:r>
              <a:rPr lang="en-US" sz="2000" b="1" dirty="0" smtClean="0">
                <a:solidFill>
                  <a:prstClr val="black"/>
                </a:solidFill>
                <a:sym typeface="Symbol"/>
              </a:rPr>
              <a:t>Seller</a:t>
            </a:r>
          </a:p>
          <a:p>
            <a:pPr marL="234950" indent="-234950">
              <a:lnSpc>
                <a:spcPts val="2100"/>
              </a:lnSpc>
              <a:spcBef>
                <a:spcPts val="600"/>
              </a:spcBef>
              <a:buFont typeface="Arial" panose="020B0604020202020204" pitchFamily="34" charset="0"/>
              <a:buChar char="•"/>
            </a:pPr>
            <a:r>
              <a:rPr lang="en-US" sz="2000" dirty="0" smtClean="0">
                <a:solidFill>
                  <a:prstClr val="black"/>
                </a:solidFill>
                <a:sym typeface="Symbol"/>
              </a:rPr>
              <a:t>Bottom Portion of the OC Curve relates to </a:t>
            </a:r>
            <a:r>
              <a:rPr lang="en-US" sz="2000" b="1" dirty="0">
                <a:solidFill>
                  <a:prstClr val="black"/>
                </a:solidFill>
                <a:sym typeface="Symbol"/>
              </a:rPr>
              <a:t>-</a:t>
            </a:r>
            <a:r>
              <a:rPr lang="en-US" sz="2000" b="1" dirty="0" smtClean="0">
                <a:solidFill>
                  <a:prstClr val="black"/>
                </a:solidFill>
                <a:sym typeface="Symbol"/>
              </a:rPr>
              <a:t>Risk, </a:t>
            </a:r>
            <a:r>
              <a:rPr lang="en-US" sz="2000" dirty="0" smtClean="0">
                <a:solidFill>
                  <a:prstClr val="black"/>
                </a:solidFill>
                <a:sym typeface="Symbol"/>
              </a:rPr>
              <a:t>the </a:t>
            </a:r>
            <a:r>
              <a:rPr lang="en-US" sz="2000" b="1" dirty="0" smtClean="0">
                <a:solidFill>
                  <a:prstClr val="black"/>
                </a:solidFill>
                <a:sym typeface="Symbol"/>
              </a:rPr>
              <a:t>LTPD </a:t>
            </a:r>
            <a:r>
              <a:rPr lang="en-US" sz="2000" dirty="0" smtClean="0">
                <a:solidFill>
                  <a:prstClr val="black"/>
                </a:solidFill>
                <a:sym typeface="Symbol"/>
              </a:rPr>
              <a:t>and the </a:t>
            </a:r>
            <a:r>
              <a:rPr lang="en-US" sz="2000" b="1" dirty="0" smtClean="0">
                <a:solidFill>
                  <a:prstClr val="black"/>
                </a:solidFill>
                <a:sym typeface="Symbol"/>
              </a:rPr>
              <a:t>Buyer</a:t>
            </a:r>
          </a:p>
          <a:p>
            <a:pPr marL="234950" indent="-234950">
              <a:lnSpc>
                <a:spcPts val="2100"/>
              </a:lnSpc>
              <a:spcBef>
                <a:spcPts val="600"/>
              </a:spcBef>
              <a:buFont typeface="Arial" panose="020B0604020202020204" pitchFamily="34" charset="0"/>
              <a:buChar char="•"/>
            </a:pPr>
            <a:r>
              <a:rPr lang="en-US" sz="2000" dirty="0" smtClean="0">
                <a:solidFill>
                  <a:prstClr val="black"/>
                </a:solidFill>
                <a:sym typeface="Symbol"/>
              </a:rPr>
              <a:t>Defectives translate into following Quality Standards</a:t>
            </a:r>
            <a:endParaRPr lang="en-US" sz="2000" b="1" dirty="0" smtClean="0">
              <a:solidFill>
                <a:prstClr val="black"/>
              </a:solidFill>
              <a:sym typeface="Symbol"/>
            </a:endParaRPr>
          </a:p>
        </p:txBody>
      </p:sp>
      <p:graphicFrame>
        <p:nvGraphicFramePr>
          <p:cNvPr id="5" name="Table 4"/>
          <p:cNvGraphicFramePr>
            <a:graphicFrameLocks noGrp="1"/>
          </p:cNvGraphicFramePr>
          <p:nvPr>
            <p:extLst>
              <p:ext uri="{D42A27DB-BD31-4B8C-83A1-F6EECF244321}">
                <p14:modId xmlns:p14="http://schemas.microsoft.com/office/powerpoint/2010/main" val="3831220183"/>
              </p:ext>
            </p:extLst>
          </p:nvPr>
        </p:nvGraphicFramePr>
        <p:xfrm>
          <a:off x="1072661" y="4489937"/>
          <a:ext cx="7680960" cy="2346960"/>
        </p:xfrm>
        <a:graphic>
          <a:graphicData uri="http://schemas.openxmlformats.org/drawingml/2006/table">
            <a:tbl>
              <a:tblPr firstRow="1" bandRow="1">
                <a:tableStyleId>{5940675A-B579-460E-94D1-54222C63F5DA}</a:tableStyleId>
              </a:tblPr>
              <a:tblGrid>
                <a:gridCol w="2560320"/>
                <a:gridCol w="2560320"/>
                <a:gridCol w="2560320"/>
              </a:tblGrid>
              <a:tr h="190784">
                <a:tc>
                  <a:txBody>
                    <a:bodyPr/>
                    <a:lstStyle/>
                    <a:p>
                      <a:r>
                        <a:rPr lang="en-US" sz="1600" b="1" dirty="0" smtClean="0"/>
                        <a:t>Defects per 1000 (</a:t>
                      </a:r>
                      <a:r>
                        <a:rPr lang="en-US" sz="1400" b="1" i="0" kern="1200" dirty="0" smtClean="0">
                          <a:solidFill>
                            <a:schemeClr val="tx1"/>
                          </a:solidFill>
                          <a:effectLst/>
                          <a:latin typeface="+mn-lt"/>
                          <a:ea typeface="+mn-ea"/>
                          <a:cs typeface="+mn-cs"/>
                        </a:rPr>
                        <a:t>‰</a:t>
                      </a:r>
                      <a:r>
                        <a:rPr lang="en-US" sz="1400" b="0" i="0" kern="1200" dirty="0" smtClean="0">
                          <a:solidFill>
                            <a:schemeClr val="tx1"/>
                          </a:solidFill>
                          <a:effectLst/>
                          <a:latin typeface="+mn-lt"/>
                          <a:ea typeface="+mn-ea"/>
                          <a:cs typeface="+mn-cs"/>
                        </a:rPr>
                        <a:t>)</a:t>
                      </a:r>
                      <a:endParaRPr lang="en-US" sz="1600" b="1" dirty="0"/>
                    </a:p>
                  </a:txBody>
                  <a:tcPr>
                    <a:solidFill>
                      <a:schemeClr val="accent3">
                        <a:lumMod val="20000"/>
                        <a:lumOff val="80000"/>
                      </a:schemeClr>
                    </a:solidFill>
                  </a:tcPr>
                </a:tc>
                <a:tc>
                  <a:txBody>
                    <a:bodyPr/>
                    <a:lstStyle/>
                    <a:p>
                      <a:pPr algn="ctr"/>
                      <a:r>
                        <a:rPr lang="en-US" sz="1600" b="1" dirty="0" smtClean="0"/>
                        <a:t>Defects Percent (%)</a:t>
                      </a:r>
                      <a:endParaRPr lang="en-US" sz="1600" b="1" dirty="0"/>
                    </a:p>
                  </a:txBody>
                  <a:tcPr>
                    <a:solidFill>
                      <a:schemeClr val="accent3">
                        <a:lumMod val="20000"/>
                        <a:lumOff val="80000"/>
                      </a:schemeClr>
                    </a:solidFill>
                  </a:tcPr>
                </a:tc>
                <a:tc>
                  <a:txBody>
                    <a:bodyPr/>
                    <a:lstStyle/>
                    <a:p>
                      <a:pPr algn="ctr"/>
                      <a:r>
                        <a:rPr lang="en-US" sz="1600" b="1" dirty="0" smtClean="0"/>
                        <a:t>Quality Standard</a:t>
                      </a:r>
                      <a:endParaRPr lang="en-US" sz="1600" b="1" dirty="0"/>
                    </a:p>
                  </a:txBody>
                  <a:tcPr>
                    <a:solidFill>
                      <a:schemeClr val="accent3">
                        <a:lumMod val="20000"/>
                        <a:lumOff val="80000"/>
                      </a:schemeClr>
                    </a:solidFill>
                  </a:tcPr>
                </a:tc>
              </a:tr>
              <a:tr h="190784">
                <a:tc>
                  <a:txBody>
                    <a:bodyPr/>
                    <a:lstStyle/>
                    <a:p>
                      <a:pPr algn="ctr" fontAlgn="b"/>
                      <a:r>
                        <a:rPr lang="en-US" sz="1600" b="1" u="none" strike="noStrike" dirty="0">
                          <a:effectLst/>
                        </a:rPr>
                        <a:t> </a:t>
                      </a:r>
                      <a:r>
                        <a:rPr lang="en-US" sz="1600" b="1" u="none" strike="noStrike" dirty="0" smtClean="0">
                          <a:effectLst/>
                        </a:rPr>
                        <a:t>617 </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62</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0.5 Sigma</a:t>
                      </a:r>
                      <a:endParaRPr lang="en-US" sz="1600" b="1" dirty="0"/>
                    </a:p>
                  </a:txBody>
                  <a:tcPr/>
                </a:tc>
              </a:tr>
              <a:tr h="190784">
                <a:tc>
                  <a:txBody>
                    <a:bodyPr/>
                    <a:lstStyle/>
                    <a:p>
                      <a:pPr algn="ctr" fontAlgn="b"/>
                      <a:r>
                        <a:rPr lang="en-US" sz="1600" b="1" u="none" strike="noStrike" dirty="0" smtClean="0">
                          <a:effectLst/>
                        </a:rPr>
                        <a:t>317 </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32</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1.0 Sigma</a:t>
                      </a:r>
                      <a:endParaRPr lang="en-US" sz="1600" b="1" dirty="0"/>
                    </a:p>
                  </a:txBody>
                  <a:tcPr/>
                </a:tc>
              </a:tr>
              <a:tr h="190784">
                <a:tc>
                  <a:txBody>
                    <a:bodyPr/>
                    <a:lstStyle/>
                    <a:p>
                      <a:pPr algn="ctr" fontAlgn="b"/>
                      <a:r>
                        <a:rPr lang="en-US" sz="1600" b="1" u="none" strike="noStrike" dirty="0" smtClean="0">
                          <a:effectLst/>
                        </a:rPr>
                        <a:t>134 </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13</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1.5 Sigma</a:t>
                      </a:r>
                      <a:endParaRPr lang="en-US" sz="1600" b="1" dirty="0"/>
                    </a:p>
                  </a:txBody>
                  <a:tcPr/>
                </a:tc>
              </a:tr>
              <a:tr h="190784">
                <a:tc>
                  <a:txBody>
                    <a:bodyPr/>
                    <a:lstStyle/>
                    <a:p>
                      <a:pPr algn="ctr" fontAlgn="b"/>
                      <a:r>
                        <a:rPr lang="en-US" sz="1600" b="1" u="none" strike="noStrike" dirty="0" smtClean="0">
                          <a:effectLst/>
                        </a:rPr>
                        <a:t>45</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4.5</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2.0 Sigma</a:t>
                      </a:r>
                      <a:endParaRPr lang="en-US" sz="1600" b="1" dirty="0"/>
                    </a:p>
                  </a:txBody>
                  <a:tcPr/>
                </a:tc>
              </a:tr>
              <a:tr h="190784">
                <a:tc>
                  <a:txBody>
                    <a:bodyPr/>
                    <a:lstStyle/>
                    <a:p>
                      <a:pPr algn="ctr" fontAlgn="b"/>
                      <a:r>
                        <a:rPr lang="en-US" sz="1600" b="1" u="none" strike="noStrike" dirty="0" smtClean="0">
                          <a:effectLst/>
                        </a:rPr>
                        <a:t>12 </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1.2</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2.5 Sigma</a:t>
                      </a:r>
                      <a:endParaRPr lang="en-US" sz="1600" b="1" dirty="0"/>
                    </a:p>
                  </a:txBody>
                  <a:tcPr/>
                </a:tc>
              </a:tr>
              <a:tr h="190784">
                <a:tc>
                  <a:txBody>
                    <a:bodyPr/>
                    <a:lstStyle/>
                    <a:p>
                      <a:pPr algn="ctr" fontAlgn="b"/>
                      <a:r>
                        <a:rPr lang="en-US" sz="1600" b="1" u="none" strike="noStrike" dirty="0" smtClean="0">
                          <a:effectLst/>
                        </a:rPr>
                        <a:t>2.7 </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1" i="0" u="none" strike="noStrike" dirty="0" smtClean="0">
                          <a:solidFill>
                            <a:srgbClr val="000000"/>
                          </a:solidFill>
                          <a:effectLst/>
                          <a:latin typeface="Calibri" panose="020F0502020204030204" pitchFamily="34" charset="0"/>
                        </a:rPr>
                        <a:t>0.27</a:t>
                      </a:r>
                      <a:endParaRPr lang="en-US"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a:r>
                        <a:rPr lang="en-US" sz="1600" b="1" dirty="0" smtClean="0"/>
                        <a:t>3.0 Sigma</a:t>
                      </a:r>
                      <a:endParaRPr lang="en-US" sz="1600" b="1" dirty="0"/>
                    </a:p>
                  </a:txBody>
                  <a:tcPr/>
                </a:tc>
              </a:tr>
            </a:tbl>
          </a:graphicData>
        </a:graphic>
      </p:graphicFrame>
    </p:spTree>
    <p:extLst>
      <p:ext uri="{BB962C8B-B14F-4D97-AF65-F5344CB8AC3E}">
        <p14:creationId xmlns:p14="http://schemas.microsoft.com/office/powerpoint/2010/main" val="1478953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3166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AQL &amp; LTPD</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0" y="562708"/>
            <a:ext cx="9144000" cy="6295292"/>
          </a:xfrm>
        </p:spPr>
        <p:txBody>
          <a:bodyPr>
            <a:noAutofit/>
          </a:bodyPr>
          <a:lstStyle/>
          <a:p>
            <a:pPr marL="231775" indent="-231775">
              <a:spcBef>
                <a:spcPts val="600"/>
              </a:spcBef>
            </a:pPr>
            <a:r>
              <a:rPr lang="en-US" altLang="en-US" sz="2000" b="1" dirty="0" smtClean="0"/>
              <a:t>Acceptance Quality Level (AQL)</a:t>
            </a:r>
            <a:r>
              <a:rPr lang="en-US" altLang="en-US" sz="2000" dirty="0" smtClean="0"/>
              <a:t>     </a:t>
            </a:r>
          </a:p>
          <a:p>
            <a:pPr marL="457200" lvl="1" indent="-228600">
              <a:spcBef>
                <a:spcPts val="600"/>
              </a:spcBef>
            </a:pPr>
            <a:r>
              <a:rPr lang="en-US" altLang="en-US" sz="2000" dirty="0" smtClean="0"/>
              <a:t>The small percentage of defectives a Consumer is willing to ACCEPT in a lot.  Generally, 1-2%.  For example, in this case, the Customer may be willing to accept 1%, i.e. 100 defectives.  This is </a:t>
            </a:r>
            <a:r>
              <a:rPr lang="en-US" altLang="en-US" sz="2000" b="1" dirty="0" smtClean="0"/>
              <a:t>AQL</a:t>
            </a:r>
          </a:p>
          <a:p>
            <a:pPr marL="457200" lvl="1" indent="-228600">
              <a:spcBef>
                <a:spcPts val="600"/>
              </a:spcBef>
            </a:pPr>
            <a:r>
              <a:rPr lang="en-US" altLang="en-US" sz="2000" dirty="0" smtClean="0"/>
              <a:t>Simply put, </a:t>
            </a:r>
            <a:r>
              <a:rPr lang="en-US" altLang="en-US" sz="2000" b="1" dirty="0" smtClean="0"/>
              <a:t>AQL</a:t>
            </a:r>
            <a:r>
              <a:rPr lang="en-US" altLang="en-US" sz="2000" dirty="0" smtClean="0"/>
              <a:t> is the quality level BELOW which a Consumer will ACCEPT the LOT</a:t>
            </a:r>
          </a:p>
          <a:p>
            <a:pPr marL="231775" indent="-231775">
              <a:spcBef>
                <a:spcPts val="600"/>
              </a:spcBef>
            </a:pPr>
            <a:r>
              <a:rPr lang="en-US" altLang="en-US" sz="2000" b="1" dirty="0" smtClean="0"/>
              <a:t>Lot Tolerance Percent Defective (LTPD), or Rejection Quality Level (RQL)</a:t>
            </a:r>
          </a:p>
          <a:p>
            <a:pPr marL="517525" lvl="1" indent="-231775">
              <a:spcBef>
                <a:spcPts val="600"/>
              </a:spcBef>
            </a:pPr>
            <a:r>
              <a:rPr lang="en-US" altLang="en-US" sz="2000" dirty="0"/>
              <a:t>A percentage of defectives BEYOND which the customer will REJECT the LOT</a:t>
            </a:r>
          </a:p>
          <a:p>
            <a:pPr marL="517525" lvl="1" indent="-231775">
              <a:spcBef>
                <a:spcPts val="600"/>
              </a:spcBef>
            </a:pPr>
            <a:r>
              <a:rPr lang="en-US" altLang="en-US" sz="2000" dirty="0" smtClean="0"/>
              <a:t>LTPD/RQL is higher than </a:t>
            </a:r>
            <a:r>
              <a:rPr lang="en-US" altLang="en-US" sz="2000" dirty="0"/>
              <a:t>the </a:t>
            </a:r>
            <a:r>
              <a:rPr lang="en-US" altLang="en-US" sz="2000" dirty="0" smtClean="0"/>
              <a:t>AQL but the Quality represented by LTPD/RQL is </a:t>
            </a:r>
            <a:r>
              <a:rPr lang="en-US" altLang="en-US" sz="2000" u="sng" dirty="0" smtClean="0"/>
              <a:t>lower</a:t>
            </a:r>
            <a:r>
              <a:rPr lang="en-US" altLang="en-US" sz="2000" dirty="0" smtClean="0"/>
              <a:t> than the quality represented by AQL</a:t>
            </a:r>
          </a:p>
          <a:p>
            <a:pPr marL="231775" indent="-231775">
              <a:spcBef>
                <a:spcPts val="600"/>
              </a:spcBef>
            </a:pPr>
            <a:r>
              <a:rPr lang="en-US" altLang="en-US" sz="2000" b="1" dirty="0" smtClean="0"/>
              <a:t>Between the AQL and the LTPD/RQL</a:t>
            </a:r>
            <a:r>
              <a:rPr lang="en-US" altLang="en-US" sz="2000" dirty="0" smtClean="0"/>
              <a:t>, a customer may chose to:</a:t>
            </a:r>
          </a:p>
          <a:p>
            <a:pPr marL="515938" lvl="1" indent="-280988">
              <a:spcBef>
                <a:spcPts val="600"/>
              </a:spcBef>
            </a:pPr>
            <a:r>
              <a:rPr lang="en-US" altLang="en-US" sz="2000" dirty="0" smtClean="0"/>
              <a:t>Accept the Lot for certain reasons, like trading quality for time.  For example, the Customer may be willing to accept 5% defective bricks, i.e. 500 on the structural engineer’s advice that 500 “weaker” bricks in 10,000 will have negligible effect on the structure; 500 then is the LTPD/RQL</a:t>
            </a:r>
          </a:p>
          <a:p>
            <a:pPr marL="515938" lvl="1" indent="-280988">
              <a:spcBef>
                <a:spcPts val="600"/>
              </a:spcBef>
            </a:pPr>
            <a:r>
              <a:rPr lang="en-US" altLang="en-US" sz="2000" dirty="0" smtClean="0"/>
              <a:t>Reject the Lot for safety reasons or for critical items, like parachutes, diving sets</a:t>
            </a:r>
          </a:p>
          <a:p>
            <a:pPr marL="515938" lvl="1" indent="-280988">
              <a:spcBef>
                <a:spcPts val="600"/>
              </a:spcBef>
            </a:pPr>
            <a:r>
              <a:rPr lang="en-US" altLang="en-US" sz="2000" dirty="0" smtClean="0"/>
              <a:t>Do Multiple/Sequential Sampling and, based on the results thereof, Accept or Reject the LOT</a:t>
            </a:r>
          </a:p>
          <a:p>
            <a:pPr marL="234950" lvl="1" indent="0" algn="ctr">
              <a:spcBef>
                <a:spcPts val="600"/>
              </a:spcBef>
              <a:buNone/>
            </a:pPr>
            <a:r>
              <a:rPr lang="en-US" altLang="en-US" sz="2000" i="1" dirty="0" smtClean="0"/>
              <a:t>(all this is depicted in the next slide)</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11</a:t>
            </a:fld>
            <a:endParaRPr lang="en-US" b="1" dirty="0">
              <a:solidFill>
                <a:prstClr val="black"/>
              </a:solidFill>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98489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3166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AQL &amp; LTPD</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12</a:t>
            </a:fld>
            <a:endParaRPr lang="en-US" b="1" dirty="0">
              <a:solidFill>
                <a:prstClr val="black"/>
              </a:solidFill>
            </a:endParaRPr>
          </a:p>
        </p:txBody>
      </p:sp>
      <p:cxnSp>
        <p:nvCxnSpPr>
          <p:cNvPr id="7" name="Straight Connector 6"/>
          <p:cNvCxnSpPr/>
          <p:nvPr/>
        </p:nvCxnSpPr>
        <p:spPr>
          <a:xfrm>
            <a:off x="-13855" y="56270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017455" y="1541583"/>
            <a:ext cx="0" cy="396240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194736" y="1553307"/>
            <a:ext cx="0" cy="396240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600200" y="5791200"/>
            <a:ext cx="5791200" cy="0"/>
          </a:xfrm>
          <a:prstGeom prst="straightConnector1">
            <a:avLst/>
          </a:prstGeom>
          <a:ln w="19050">
            <a:solidFill>
              <a:srgbClr val="0000FF"/>
            </a:solidFill>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982503" y="5867400"/>
            <a:ext cx="3166251" cy="400110"/>
          </a:xfrm>
          <a:prstGeom prst="rect">
            <a:avLst/>
          </a:prstGeom>
          <a:noFill/>
        </p:spPr>
        <p:txBody>
          <a:bodyPr wrap="none" rtlCol="0">
            <a:spAutoFit/>
          </a:bodyPr>
          <a:lstStyle/>
          <a:p>
            <a:r>
              <a:rPr lang="en-US" sz="2000" dirty="0" smtClean="0">
                <a:solidFill>
                  <a:srgbClr val="0000FF"/>
                </a:solidFill>
                <a:sym typeface="Symbol"/>
              </a:rPr>
              <a:t>Percent Defectives in the Lot</a:t>
            </a:r>
            <a:endParaRPr lang="en-US" sz="2000" dirty="0">
              <a:solidFill>
                <a:srgbClr val="0000FF"/>
              </a:solidFill>
            </a:endParaRPr>
          </a:p>
        </p:txBody>
      </p:sp>
      <p:sp>
        <p:nvSpPr>
          <p:cNvPr id="14" name="TextBox 13"/>
          <p:cNvSpPr txBox="1"/>
          <p:nvPr/>
        </p:nvSpPr>
        <p:spPr>
          <a:xfrm>
            <a:off x="2716730" y="1160583"/>
            <a:ext cx="611386" cy="400110"/>
          </a:xfrm>
          <a:prstGeom prst="rect">
            <a:avLst/>
          </a:prstGeom>
          <a:noFill/>
        </p:spPr>
        <p:txBody>
          <a:bodyPr wrap="none" rtlCol="0">
            <a:spAutoFit/>
          </a:bodyPr>
          <a:lstStyle/>
          <a:p>
            <a:r>
              <a:rPr lang="en-US" sz="2000" dirty="0" smtClean="0">
                <a:solidFill>
                  <a:srgbClr val="0000FF"/>
                </a:solidFill>
                <a:sym typeface="Symbol"/>
              </a:rPr>
              <a:t>AQL</a:t>
            </a:r>
            <a:endParaRPr lang="en-US" sz="2000" dirty="0">
              <a:solidFill>
                <a:srgbClr val="0000FF"/>
              </a:solidFill>
            </a:endParaRPr>
          </a:p>
        </p:txBody>
      </p:sp>
      <p:sp>
        <p:nvSpPr>
          <p:cNvPr id="15" name="TextBox 14"/>
          <p:cNvSpPr txBox="1"/>
          <p:nvPr/>
        </p:nvSpPr>
        <p:spPr>
          <a:xfrm>
            <a:off x="914400" y="2239110"/>
            <a:ext cx="986360" cy="400110"/>
          </a:xfrm>
          <a:prstGeom prst="rect">
            <a:avLst/>
          </a:prstGeom>
          <a:noFill/>
          <a:ln>
            <a:solidFill>
              <a:schemeClr val="tx1"/>
            </a:solidFill>
          </a:ln>
        </p:spPr>
        <p:txBody>
          <a:bodyPr wrap="none" rtlCol="0">
            <a:spAutoFit/>
          </a:bodyPr>
          <a:lstStyle/>
          <a:p>
            <a:r>
              <a:rPr lang="en-US" sz="2000" dirty="0" smtClean="0">
                <a:sym typeface="Symbol"/>
              </a:rPr>
              <a:t>ACCEPT</a:t>
            </a:r>
            <a:endParaRPr lang="en-US" sz="2000" dirty="0"/>
          </a:p>
        </p:txBody>
      </p:sp>
      <p:sp>
        <p:nvSpPr>
          <p:cNvPr id="16" name="TextBox 15"/>
          <p:cNvSpPr txBox="1"/>
          <p:nvPr/>
        </p:nvSpPr>
        <p:spPr>
          <a:xfrm>
            <a:off x="5841258" y="1141473"/>
            <a:ext cx="688458" cy="400110"/>
          </a:xfrm>
          <a:prstGeom prst="rect">
            <a:avLst/>
          </a:prstGeom>
          <a:noFill/>
        </p:spPr>
        <p:txBody>
          <a:bodyPr wrap="none" rtlCol="0">
            <a:spAutoFit/>
          </a:bodyPr>
          <a:lstStyle/>
          <a:p>
            <a:r>
              <a:rPr lang="en-US" sz="2000" dirty="0" smtClean="0">
                <a:solidFill>
                  <a:srgbClr val="0000FF"/>
                </a:solidFill>
                <a:sym typeface="Symbol"/>
              </a:rPr>
              <a:t>LTPD</a:t>
            </a:r>
            <a:endParaRPr lang="en-US" sz="2000" dirty="0">
              <a:solidFill>
                <a:srgbClr val="0000FF"/>
              </a:solidFill>
            </a:endParaRPr>
          </a:p>
        </p:txBody>
      </p:sp>
      <p:sp>
        <p:nvSpPr>
          <p:cNvPr id="17" name="TextBox 16"/>
          <p:cNvSpPr txBox="1"/>
          <p:nvPr/>
        </p:nvSpPr>
        <p:spPr>
          <a:xfrm>
            <a:off x="7198182" y="2244972"/>
            <a:ext cx="915507" cy="400110"/>
          </a:xfrm>
          <a:prstGeom prst="rect">
            <a:avLst/>
          </a:prstGeom>
          <a:noFill/>
          <a:ln>
            <a:solidFill>
              <a:schemeClr val="tx1"/>
            </a:solidFill>
          </a:ln>
        </p:spPr>
        <p:txBody>
          <a:bodyPr wrap="none" rtlCol="0">
            <a:spAutoFit/>
          </a:bodyPr>
          <a:lstStyle/>
          <a:p>
            <a:r>
              <a:rPr lang="en-US" sz="2000" dirty="0" smtClean="0">
                <a:sym typeface="Symbol"/>
              </a:rPr>
              <a:t>REJECT</a:t>
            </a:r>
            <a:endParaRPr lang="en-US" sz="2000" dirty="0"/>
          </a:p>
        </p:txBody>
      </p:sp>
      <p:sp>
        <p:nvSpPr>
          <p:cNvPr id="18" name="TextBox 17"/>
          <p:cNvSpPr txBox="1"/>
          <p:nvPr/>
        </p:nvSpPr>
        <p:spPr>
          <a:xfrm>
            <a:off x="4038600" y="1998787"/>
            <a:ext cx="1044068" cy="1015663"/>
          </a:xfrm>
          <a:prstGeom prst="rect">
            <a:avLst/>
          </a:prstGeom>
          <a:noFill/>
          <a:ln>
            <a:solidFill>
              <a:schemeClr val="tx1"/>
            </a:solidFill>
          </a:ln>
        </p:spPr>
        <p:txBody>
          <a:bodyPr wrap="none" rtlCol="0">
            <a:spAutoFit/>
          </a:bodyPr>
          <a:lstStyle/>
          <a:p>
            <a:pPr algn="ctr"/>
            <a:r>
              <a:rPr lang="en-US" sz="2000" dirty="0" smtClean="0">
                <a:sym typeface="Symbol"/>
              </a:rPr>
              <a:t>ACCEPT </a:t>
            </a:r>
          </a:p>
          <a:p>
            <a:pPr algn="ctr"/>
            <a:r>
              <a:rPr lang="en-US" sz="2000" dirty="0" smtClean="0">
                <a:sym typeface="Symbol"/>
              </a:rPr>
              <a:t>or</a:t>
            </a:r>
          </a:p>
          <a:p>
            <a:pPr algn="ctr"/>
            <a:r>
              <a:rPr lang="en-US" sz="2000" dirty="0" smtClean="0">
                <a:sym typeface="Symbol"/>
              </a:rPr>
              <a:t>REJECT</a:t>
            </a:r>
            <a:endParaRPr lang="en-US" sz="2000" dirty="0"/>
          </a:p>
        </p:txBody>
      </p:sp>
      <p:sp>
        <p:nvSpPr>
          <p:cNvPr id="19" name="TextBox 18"/>
          <p:cNvSpPr txBox="1"/>
          <p:nvPr/>
        </p:nvSpPr>
        <p:spPr>
          <a:xfrm>
            <a:off x="-3222" y="3002727"/>
            <a:ext cx="2926080" cy="1477328"/>
          </a:xfrm>
          <a:prstGeom prst="rect">
            <a:avLst/>
          </a:prstGeom>
          <a:noFill/>
          <a:ln>
            <a:noFill/>
          </a:ln>
        </p:spPr>
        <p:txBody>
          <a:bodyPr wrap="square" rtlCol="0">
            <a:spAutoFit/>
          </a:bodyPr>
          <a:lstStyle/>
          <a:p>
            <a:pPr algn="ctr">
              <a:spcBef>
                <a:spcPts val="600"/>
              </a:spcBef>
            </a:pPr>
            <a:r>
              <a:rPr lang="en-US" sz="2000" dirty="0" smtClean="0">
                <a:solidFill>
                  <a:srgbClr val="FF0000"/>
                </a:solidFill>
                <a:sym typeface="Symbol"/>
              </a:rPr>
              <a:t>Reject!</a:t>
            </a:r>
          </a:p>
          <a:p>
            <a:pPr marL="176213" indent="-176213">
              <a:spcBef>
                <a:spcPts val="600"/>
              </a:spcBef>
              <a:buFont typeface="Arial" panose="020B0604020202020204" pitchFamily="34" charset="0"/>
              <a:buChar char="•"/>
            </a:pPr>
            <a:r>
              <a:rPr lang="en-US" sz="2000" dirty="0" smtClean="0">
                <a:sym typeface="Symbol"/>
              </a:rPr>
              <a:t>This will be Type-1 Error</a:t>
            </a:r>
          </a:p>
          <a:p>
            <a:pPr marL="176213" indent="-176213">
              <a:spcBef>
                <a:spcPts val="600"/>
              </a:spcBef>
              <a:buFont typeface="Arial" panose="020B0604020202020204" pitchFamily="34" charset="0"/>
              <a:buChar char="•"/>
            </a:pPr>
            <a:r>
              <a:rPr lang="en-US" sz="2000" dirty="0" smtClean="0">
                <a:sym typeface="Symbol"/>
              </a:rPr>
              <a:t>Chance of this happening is </a:t>
            </a:r>
            <a:r>
              <a:rPr lang="en-US" sz="2000" b="1" dirty="0">
                <a:solidFill>
                  <a:srgbClr val="FF0000"/>
                </a:solidFill>
                <a:sym typeface="Symbol"/>
              </a:rPr>
              <a:t>-Risk</a:t>
            </a:r>
            <a:r>
              <a:rPr lang="en-US" sz="2000" dirty="0" smtClean="0">
                <a:solidFill>
                  <a:srgbClr val="FF0000"/>
                </a:solidFill>
                <a:sym typeface="Symbol"/>
              </a:rPr>
              <a:t> </a:t>
            </a:r>
            <a:endParaRPr lang="en-US" sz="2000" dirty="0">
              <a:solidFill>
                <a:srgbClr val="FF0000"/>
              </a:solidFill>
            </a:endParaRPr>
          </a:p>
        </p:txBody>
      </p:sp>
      <p:sp>
        <p:nvSpPr>
          <p:cNvPr id="20" name="TextBox 19"/>
          <p:cNvSpPr txBox="1"/>
          <p:nvPr/>
        </p:nvSpPr>
        <p:spPr>
          <a:xfrm>
            <a:off x="6205467" y="3001110"/>
            <a:ext cx="2926080" cy="1477328"/>
          </a:xfrm>
          <a:prstGeom prst="rect">
            <a:avLst/>
          </a:prstGeom>
          <a:noFill/>
          <a:ln>
            <a:noFill/>
          </a:ln>
        </p:spPr>
        <p:txBody>
          <a:bodyPr wrap="square" rtlCol="0">
            <a:spAutoFit/>
          </a:bodyPr>
          <a:lstStyle/>
          <a:p>
            <a:pPr algn="ctr">
              <a:spcBef>
                <a:spcPts val="600"/>
              </a:spcBef>
            </a:pPr>
            <a:r>
              <a:rPr lang="en-US" sz="2000" dirty="0" smtClean="0">
                <a:solidFill>
                  <a:srgbClr val="FF0000"/>
                </a:solidFill>
                <a:sym typeface="Symbol"/>
              </a:rPr>
              <a:t>Accept!</a:t>
            </a:r>
          </a:p>
          <a:p>
            <a:pPr marL="176213" indent="-176213">
              <a:spcBef>
                <a:spcPts val="600"/>
              </a:spcBef>
              <a:buFont typeface="Arial" panose="020B0604020202020204" pitchFamily="34" charset="0"/>
              <a:buChar char="•"/>
            </a:pPr>
            <a:r>
              <a:rPr lang="en-US" sz="2000" dirty="0" smtClean="0">
                <a:sym typeface="Symbol"/>
              </a:rPr>
              <a:t>This will be Type-2 Error</a:t>
            </a:r>
          </a:p>
          <a:p>
            <a:pPr marL="176213" indent="-176213">
              <a:spcBef>
                <a:spcPts val="600"/>
              </a:spcBef>
              <a:buFont typeface="Arial" panose="020B0604020202020204" pitchFamily="34" charset="0"/>
              <a:buChar char="•"/>
            </a:pPr>
            <a:r>
              <a:rPr lang="en-US" sz="2000" dirty="0" smtClean="0">
                <a:sym typeface="Symbol"/>
              </a:rPr>
              <a:t>Chance of this happening is </a:t>
            </a:r>
            <a:r>
              <a:rPr lang="en-US" sz="2000" b="1" dirty="0" smtClean="0">
                <a:solidFill>
                  <a:srgbClr val="FF0000"/>
                </a:solidFill>
                <a:sym typeface="Symbol"/>
              </a:rPr>
              <a:t>-</a:t>
            </a:r>
            <a:r>
              <a:rPr lang="en-US" sz="2000" b="1" dirty="0">
                <a:solidFill>
                  <a:srgbClr val="FF0000"/>
                </a:solidFill>
                <a:sym typeface="Symbol"/>
              </a:rPr>
              <a:t>Risk</a:t>
            </a:r>
            <a:r>
              <a:rPr lang="en-US" sz="2000" dirty="0" smtClean="0">
                <a:solidFill>
                  <a:srgbClr val="FF0000"/>
                </a:solidFill>
                <a:sym typeface="Symbol"/>
              </a:rPr>
              <a:t> </a:t>
            </a:r>
            <a:endParaRPr lang="en-US" sz="2000" dirty="0">
              <a:solidFill>
                <a:srgbClr val="FF0000"/>
              </a:solidFill>
            </a:endParaRPr>
          </a:p>
        </p:txBody>
      </p:sp>
      <p:sp>
        <p:nvSpPr>
          <p:cNvPr id="21" name="TextBox 20"/>
          <p:cNvSpPr txBox="1"/>
          <p:nvPr/>
        </p:nvSpPr>
        <p:spPr>
          <a:xfrm>
            <a:off x="3311769" y="3122494"/>
            <a:ext cx="2514600" cy="1938992"/>
          </a:xfrm>
          <a:prstGeom prst="rect">
            <a:avLst/>
          </a:prstGeom>
          <a:noFill/>
          <a:ln>
            <a:noFill/>
          </a:ln>
        </p:spPr>
        <p:txBody>
          <a:bodyPr wrap="square" rtlCol="0">
            <a:spAutoFit/>
          </a:bodyPr>
          <a:lstStyle/>
          <a:p>
            <a:pPr algn="ctr"/>
            <a:r>
              <a:rPr lang="en-US" sz="2000" dirty="0" smtClean="0">
                <a:solidFill>
                  <a:srgbClr val="FF0000"/>
                </a:solidFill>
                <a:sym typeface="Symbol"/>
              </a:rPr>
              <a:t>Accept or Reject, depending on:</a:t>
            </a:r>
          </a:p>
          <a:p>
            <a:pPr marL="176213" indent="-176213">
              <a:buFont typeface="Arial" panose="020B0604020202020204" pitchFamily="34" charset="0"/>
              <a:buChar char="•"/>
            </a:pPr>
            <a:r>
              <a:rPr lang="en-US" sz="2000" dirty="0" smtClean="0">
                <a:sym typeface="Symbol"/>
              </a:rPr>
              <a:t>certain reasons/ circumstances</a:t>
            </a:r>
          </a:p>
          <a:p>
            <a:pPr marL="176213" indent="-176213">
              <a:buFont typeface="Arial" panose="020B0604020202020204" pitchFamily="34" charset="0"/>
              <a:buChar char="•"/>
            </a:pPr>
            <a:r>
              <a:rPr lang="en-US" sz="2000" dirty="0" smtClean="0">
                <a:sym typeface="Symbol"/>
              </a:rPr>
              <a:t>Results of Multiple/ Sequential Sampling</a:t>
            </a:r>
            <a:endParaRPr lang="en-US" sz="2000" dirty="0"/>
          </a:p>
        </p:txBody>
      </p:sp>
      <p:sp>
        <p:nvSpPr>
          <p:cNvPr id="22"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825665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a:solidFill>
                  <a:srgbClr val="FF0000"/>
                </a:solidFill>
                <a:effectLst>
                  <a:outerShdw blurRad="38100" dist="38100" dir="2700000" algn="tl">
                    <a:srgbClr val="000000">
                      <a:alpha val="43137"/>
                    </a:srgbClr>
                  </a:outerShdw>
                </a:effectLst>
                <a:sym typeface="Symbol"/>
              </a:rPr>
              <a:t></a:t>
            </a:r>
            <a:r>
              <a:rPr lang="en-US" sz="3200" b="1" dirty="0" smtClean="0">
                <a:solidFill>
                  <a:srgbClr val="FF0000"/>
                </a:solidFill>
                <a:effectLst>
                  <a:outerShdw blurRad="38100" dist="38100" dir="2700000" algn="tl">
                    <a:srgbClr val="000000">
                      <a:alpha val="43137"/>
                    </a:srgbClr>
                  </a:outerShdw>
                </a:effectLst>
                <a:sym typeface="Symbol"/>
              </a:rPr>
              <a:t>-Risk, </a:t>
            </a:r>
            <a:r>
              <a:rPr lang="en-US" sz="3200" b="1" dirty="0">
                <a:solidFill>
                  <a:srgbClr val="FF0000"/>
                </a:solidFill>
                <a:effectLst>
                  <a:outerShdw blurRad="38100" dist="38100" dir="2700000" algn="tl">
                    <a:srgbClr val="000000">
                      <a:alpha val="43137"/>
                    </a:srgbClr>
                  </a:outerShdw>
                </a:effectLst>
                <a:sym typeface="Symbol"/>
              </a:rPr>
              <a:t></a:t>
            </a:r>
            <a:r>
              <a:rPr lang="en-US" sz="3200" b="1" dirty="0" smtClean="0">
                <a:solidFill>
                  <a:srgbClr val="FF0000"/>
                </a:solidFill>
                <a:effectLst>
                  <a:outerShdw blurRad="38100" dist="38100" dir="2700000" algn="tl">
                    <a:srgbClr val="000000">
                      <a:alpha val="43137"/>
                    </a:srgbClr>
                  </a:outerShdw>
                </a:effectLst>
                <a:sym typeface="Symbol"/>
              </a:rPr>
              <a:t>-Risk</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70512" y="746080"/>
            <a:ext cx="8991600" cy="5943600"/>
          </a:xfrm>
        </p:spPr>
        <p:txBody>
          <a:bodyPr>
            <a:normAutofit/>
          </a:bodyPr>
          <a:lstStyle/>
          <a:p>
            <a:pPr marL="0" indent="0">
              <a:spcBef>
                <a:spcPts val="1200"/>
              </a:spcBef>
              <a:buNone/>
            </a:pPr>
            <a:r>
              <a:rPr lang="en-US" sz="2400" dirty="0" smtClean="0">
                <a:sym typeface="Symbol"/>
              </a:rPr>
              <a:t>Adequate safeguards need to be incorporated in Acceptance Sampling to safeguard the interests of the Customer and the Supper, against the risk of the “Unrepresentative” Sample.  This is done through </a:t>
            </a:r>
            <a:r>
              <a:rPr lang="en-US" sz="2400" b="1" dirty="0">
                <a:sym typeface="Symbol"/>
              </a:rPr>
              <a:t>-</a:t>
            </a:r>
            <a:r>
              <a:rPr lang="en-US" sz="2400" b="1" dirty="0" smtClean="0">
                <a:sym typeface="Symbol"/>
              </a:rPr>
              <a:t>Risk </a:t>
            </a:r>
            <a:r>
              <a:rPr lang="en-US" sz="2400" dirty="0" smtClean="0">
                <a:sym typeface="Symbol"/>
              </a:rPr>
              <a:t>and </a:t>
            </a:r>
            <a:r>
              <a:rPr lang="en-US" sz="2400" b="1" dirty="0" smtClean="0">
                <a:sym typeface="Symbol"/>
              </a:rPr>
              <a:t></a:t>
            </a:r>
            <a:r>
              <a:rPr lang="en-US" sz="2400" b="1" dirty="0">
                <a:sym typeface="Symbol"/>
              </a:rPr>
              <a:t>-</a:t>
            </a:r>
            <a:r>
              <a:rPr lang="en-US" sz="2400" b="1" dirty="0" smtClean="0">
                <a:sym typeface="Symbol"/>
              </a:rPr>
              <a:t>Risk</a:t>
            </a:r>
            <a:r>
              <a:rPr lang="en-US" sz="2400" dirty="0" smtClean="0">
                <a:sym typeface="Symbol"/>
              </a:rPr>
              <a:t>, both expressed as a probability or percentage</a:t>
            </a:r>
          </a:p>
          <a:p>
            <a:pPr marL="231775" indent="-231775">
              <a:spcBef>
                <a:spcPts val="1200"/>
              </a:spcBef>
            </a:pPr>
            <a:r>
              <a:rPr lang="en-US" sz="2400" b="1" dirty="0" smtClean="0">
                <a:sym typeface="Symbol"/>
              </a:rPr>
              <a:t>-Risk (Supplier’s Risk/Type-I Error) </a:t>
            </a:r>
            <a:r>
              <a:rPr lang="en-US" sz="2400" dirty="0" smtClean="0">
                <a:sym typeface="Symbol"/>
              </a:rPr>
              <a:t>is the risk that the Customer will REJECT a LOT with the number of defectives </a:t>
            </a:r>
            <a:r>
              <a:rPr lang="en-US" sz="2400" u="sng" dirty="0" smtClean="0">
                <a:sym typeface="Symbol"/>
              </a:rPr>
              <a:t>EQUAL or LESS than the AQL</a:t>
            </a:r>
            <a:r>
              <a:rPr lang="en-US" sz="2400" dirty="0">
                <a:sym typeface="Symbol"/>
              </a:rPr>
              <a:t>. </a:t>
            </a:r>
            <a:r>
              <a:rPr lang="en-US" sz="2400" dirty="0" smtClean="0">
                <a:sym typeface="Symbol"/>
              </a:rPr>
              <a:t> </a:t>
            </a:r>
            <a:r>
              <a:rPr lang="en-US" sz="2400" dirty="0">
                <a:sym typeface="Symbol"/>
              </a:rPr>
              <a:t>-</a:t>
            </a:r>
            <a:r>
              <a:rPr lang="en-US" sz="2400" dirty="0" smtClean="0">
                <a:sym typeface="Symbol"/>
              </a:rPr>
              <a:t>Risk is usually taken as 5%</a:t>
            </a:r>
            <a:endParaRPr lang="en-US" altLang="en-US" sz="2400" dirty="0" smtClean="0"/>
          </a:p>
          <a:p>
            <a:pPr marL="231775" indent="-231775">
              <a:spcBef>
                <a:spcPts val="1800"/>
              </a:spcBef>
            </a:pPr>
            <a:r>
              <a:rPr lang="en-US" sz="2400" b="1" dirty="0" smtClean="0">
                <a:sym typeface="Symbol"/>
              </a:rPr>
              <a:t></a:t>
            </a:r>
            <a:r>
              <a:rPr lang="en-US" sz="2400" b="1" dirty="0">
                <a:sym typeface="Symbol"/>
              </a:rPr>
              <a:t>-Risk </a:t>
            </a:r>
            <a:r>
              <a:rPr lang="en-US" sz="2400" b="1" dirty="0" smtClean="0">
                <a:sym typeface="Symbol"/>
              </a:rPr>
              <a:t>(Customer’s Risk/Type-2 </a:t>
            </a:r>
            <a:r>
              <a:rPr lang="en-US" sz="2400" b="1" dirty="0">
                <a:sym typeface="Symbol"/>
              </a:rPr>
              <a:t>Error</a:t>
            </a:r>
            <a:r>
              <a:rPr lang="en-US" altLang="en-US" sz="2400" b="1" dirty="0" smtClean="0"/>
              <a:t>) </a:t>
            </a:r>
            <a:r>
              <a:rPr lang="en-US" sz="2400" dirty="0">
                <a:sym typeface="Symbol"/>
              </a:rPr>
              <a:t>is the risk that the Customer will </a:t>
            </a:r>
            <a:r>
              <a:rPr lang="en-US" sz="2400" dirty="0" smtClean="0">
                <a:sym typeface="Symbol"/>
              </a:rPr>
              <a:t>ACCEPT a LOT with </a:t>
            </a:r>
            <a:r>
              <a:rPr lang="en-US" sz="2400" dirty="0">
                <a:sym typeface="Symbol"/>
              </a:rPr>
              <a:t>the number of </a:t>
            </a:r>
            <a:r>
              <a:rPr lang="en-US" sz="2400" dirty="0" smtClean="0">
                <a:sym typeface="Symbol"/>
              </a:rPr>
              <a:t>defectives </a:t>
            </a:r>
            <a:r>
              <a:rPr lang="en-US" sz="2400" u="sng" dirty="0" smtClean="0">
                <a:sym typeface="Symbol"/>
              </a:rPr>
              <a:t>MORE than the LTPD</a:t>
            </a:r>
            <a:r>
              <a:rPr lang="en-US" sz="2400" dirty="0" smtClean="0">
                <a:sym typeface="Symbol"/>
              </a:rPr>
              <a:t>.     -</a:t>
            </a:r>
            <a:r>
              <a:rPr lang="en-US" sz="2400" dirty="0">
                <a:sym typeface="Symbol"/>
              </a:rPr>
              <a:t>Risk is usually taken as 10</a:t>
            </a:r>
            <a:r>
              <a:rPr lang="en-US" sz="2400" dirty="0" smtClean="0">
                <a:sym typeface="Symbol"/>
              </a:rPr>
              <a:t>%</a:t>
            </a:r>
            <a:endParaRPr lang="en-US" altLang="en-US" sz="2400" dirty="0" smtClean="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13</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829951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sym typeface="Symbol"/>
              </a:rPr>
              <a:t>OC Curve … 1/2</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70512" y="746080"/>
            <a:ext cx="8991600" cy="3521120"/>
          </a:xfrm>
        </p:spPr>
        <p:txBody>
          <a:bodyPr>
            <a:normAutofit/>
          </a:bodyPr>
          <a:lstStyle/>
          <a:p>
            <a:pPr marL="231775" indent="-231775">
              <a:spcBef>
                <a:spcPts val="1200"/>
              </a:spcBef>
            </a:pPr>
            <a:r>
              <a:rPr lang="en-US" sz="2000" dirty="0" smtClean="0">
                <a:sym typeface="Symbol"/>
              </a:rPr>
              <a:t>The </a:t>
            </a:r>
            <a:r>
              <a:rPr lang="en-US" sz="2000" b="1" dirty="0" smtClean="0">
                <a:sym typeface="Symbol"/>
              </a:rPr>
              <a:t>Operating Characteristic (OC) Curve</a:t>
            </a:r>
            <a:r>
              <a:rPr lang="en-US" sz="2000" dirty="0" smtClean="0">
                <a:sym typeface="Symbol"/>
              </a:rPr>
              <a:t> links all the parameters of the Acceptance Sampling Plan: N, n, c, AQL and LTPD, to determine the  </a:t>
            </a:r>
            <a:r>
              <a:rPr lang="en-US" sz="2000" dirty="0">
                <a:sym typeface="Symbol"/>
              </a:rPr>
              <a:t>-Risk and -</a:t>
            </a:r>
            <a:r>
              <a:rPr lang="en-US" sz="2000" dirty="0" smtClean="0">
                <a:sym typeface="Symbol"/>
              </a:rPr>
              <a:t>Risk</a:t>
            </a:r>
          </a:p>
          <a:p>
            <a:pPr marL="231775" indent="-231775">
              <a:spcBef>
                <a:spcPts val="1200"/>
              </a:spcBef>
            </a:pPr>
            <a:r>
              <a:rPr lang="en-US" sz="2000" dirty="0" smtClean="0">
                <a:sym typeface="Symbol"/>
              </a:rPr>
              <a:t>The curve helps manipulate the sample size (n) and the acceptance figure (c) to help bring the </a:t>
            </a:r>
            <a:r>
              <a:rPr lang="en-US" sz="2000" dirty="0">
                <a:sym typeface="Symbol"/>
              </a:rPr>
              <a:t>-Risk and -Risk </a:t>
            </a:r>
            <a:r>
              <a:rPr lang="en-US" sz="2000" dirty="0" smtClean="0">
                <a:sym typeface="Symbol"/>
              </a:rPr>
              <a:t>within acceptable limits</a:t>
            </a:r>
          </a:p>
          <a:p>
            <a:pPr marL="231775" indent="-231775">
              <a:spcBef>
                <a:spcPts val="1200"/>
              </a:spcBef>
            </a:pPr>
            <a:r>
              <a:rPr lang="en-US" sz="2000" dirty="0">
                <a:sym typeface="Symbol"/>
              </a:rPr>
              <a:t>More the defective items, greater the chance of their appearing in the Acceptance Sample and, therefore, less the chance of their acceptance by the </a:t>
            </a:r>
            <a:r>
              <a:rPr lang="en-US" sz="2000" dirty="0" smtClean="0">
                <a:sym typeface="Symbol"/>
              </a:rPr>
              <a:t>Customer</a:t>
            </a:r>
          </a:p>
          <a:p>
            <a:pPr marL="231775" indent="-231775">
              <a:spcBef>
                <a:spcPts val="1200"/>
              </a:spcBef>
            </a:pPr>
            <a:r>
              <a:rPr lang="en-US" sz="2000" dirty="0" smtClean="0">
                <a:sym typeface="Symbol"/>
              </a:rPr>
              <a:t>The curve is constructed using possible Percent Defectives (along the X-axis) and the Probabilities (along the Y-axis)</a:t>
            </a:r>
          </a:p>
          <a:p>
            <a:pPr marL="231775" indent="-231775">
              <a:spcBef>
                <a:spcPts val="1200"/>
              </a:spcBef>
            </a:pPr>
            <a:r>
              <a:rPr lang="en-US" sz="2000" dirty="0" smtClean="0">
                <a:sym typeface="Symbol"/>
              </a:rPr>
              <a:t>We’ll use the probabilities from the Poisson Tables, which is structured like this:</a:t>
            </a:r>
          </a:p>
          <a:p>
            <a:pPr marL="231775" indent="-231775">
              <a:spcBef>
                <a:spcPts val="1200"/>
              </a:spcBef>
            </a:pPr>
            <a:endParaRPr lang="en-US" sz="2000" dirty="0" smtClean="0">
              <a:sym typeface="Symbo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14</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70512" y="4083967"/>
            <a:ext cx="7320888" cy="2697833"/>
            <a:chOff x="70512" y="4083967"/>
            <a:chExt cx="7320888" cy="2697833"/>
          </a:xfrm>
        </p:grpSpPr>
        <p:cxnSp>
          <p:nvCxnSpPr>
            <p:cNvPr id="6" name="Straight Arrow Connector 5"/>
            <p:cNvCxnSpPr/>
            <p:nvPr/>
          </p:nvCxnSpPr>
          <p:spPr>
            <a:xfrm>
              <a:off x="1600200" y="4419600"/>
              <a:ext cx="5791200" cy="0"/>
            </a:xfrm>
            <a:prstGeom prst="straightConnector1">
              <a:avLst/>
            </a:prstGeom>
            <a:ln w="19050">
              <a:solidFill>
                <a:srgbClr val="0000FF"/>
              </a:solidFill>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rot="5400000">
              <a:off x="381000" y="5638800"/>
              <a:ext cx="2286000" cy="0"/>
            </a:xfrm>
            <a:prstGeom prst="straightConnector1">
              <a:avLst/>
            </a:prstGeom>
            <a:ln w="19050">
              <a:solidFill>
                <a:srgbClr val="0000FF"/>
              </a:solidFill>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4419477" y="4083967"/>
              <a:ext cx="293670" cy="400110"/>
            </a:xfrm>
            <a:prstGeom prst="rect">
              <a:avLst/>
            </a:prstGeom>
            <a:noFill/>
          </p:spPr>
          <p:txBody>
            <a:bodyPr wrap="none" rtlCol="0">
              <a:spAutoFit/>
            </a:bodyPr>
            <a:lstStyle/>
            <a:p>
              <a:r>
                <a:rPr lang="en-US" sz="2000" dirty="0" smtClean="0">
                  <a:solidFill>
                    <a:srgbClr val="0000FF"/>
                  </a:solidFill>
                </a:rPr>
                <a:t>c</a:t>
              </a:r>
              <a:endParaRPr lang="en-US" sz="2000" dirty="0">
                <a:solidFill>
                  <a:srgbClr val="0000FF"/>
                </a:solidFill>
              </a:endParaRPr>
            </a:p>
          </p:txBody>
        </p:sp>
        <p:sp>
          <p:nvSpPr>
            <p:cNvPr id="10" name="TextBox 9"/>
            <p:cNvSpPr txBox="1"/>
            <p:nvPr/>
          </p:nvSpPr>
          <p:spPr>
            <a:xfrm>
              <a:off x="70512" y="5316746"/>
              <a:ext cx="1453488" cy="1015663"/>
            </a:xfrm>
            <a:prstGeom prst="rect">
              <a:avLst/>
            </a:prstGeom>
            <a:noFill/>
          </p:spPr>
          <p:txBody>
            <a:bodyPr wrap="square" rtlCol="0">
              <a:spAutoFit/>
            </a:bodyPr>
            <a:lstStyle/>
            <a:p>
              <a:pPr algn="r"/>
              <a:r>
                <a:rPr lang="en-US" sz="2000" dirty="0" smtClean="0">
                  <a:solidFill>
                    <a:srgbClr val="0000FF"/>
                  </a:solidFill>
                </a:rPr>
                <a:t>np</a:t>
              </a:r>
              <a:r>
                <a:rPr lang="el-GR" sz="2000" dirty="0" smtClean="0">
                  <a:solidFill>
                    <a:srgbClr val="0000FF"/>
                  </a:solidFill>
                </a:rPr>
                <a:t>=λ</a:t>
              </a:r>
              <a:endParaRPr lang="en-US" sz="2000" dirty="0" smtClean="0">
                <a:solidFill>
                  <a:srgbClr val="0000FF"/>
                </a:solidFill>
              </a:endParaRPr>
            </a:p>
            <a:p>
              <a:pPr algn="r"/>
              <a:r>
                <a:rPr lang="en-US" sz="2000" dirty="0" smtClean="0">
                  <a:solidFill>
                    <a:srgbClr val="0000FF"/>
                  </a:solidFill>
                </a:rPr>
                <a:t>(Poisson Mean)</a:t>
              </a:r>
              <a:endParaRPr lang="en-US" sz="2000" dirty="0">
                <a:solidFill>
                  <a:srgbClr val="0000FF"/>
                </a:solidFill>
              </a:endParaRPr>
            </a:p>
          </p:txBody>
        </p:sp>
        <p:sp>
          <p:nvSpPr>
            <p:cNvPr id="12" name="TextBox 11"/>
            <p:cNvSpPr txBox="1"/>
            <p:nvPr/>
          </p:nvSpPr>
          <p:spPr>
            <a:xfrm>
              <a:off x="3581400" y="5345666"/>
              <a:ext cx="1737848" cy="461665"/>
            </a:xfrm>
            <a:prstGeom prst="rect">
              <a:avLst/>
            </a:prstGeom>
            <a:noFill/>
          </p:spPr>
          <p:txBody>
            <a:bodyPr wrap="none" rtlCol="0">
              <a:spAutoFit/>
            </a:bodyPr>
            <a:lstStyle/>
            <a:p>
              <a:r>
                <a:rPr lang="en-US" sz="2400" dirty="0" smtClean="0">
                  <a:solidFill>
                    <a:srgbClr val="0000FF"/>
                  </a:solidFill>
                </a:rPr>
                <a:t>Probabilities</a:t>
              </a:r>
              <a:endParaRPr lang="en-US" sz="2400" dirty="0">
                <a:solidFill>
                  <a:srgbClr val="0000FF"/>
                </a:solidFill>
              </a:endParaRPr>
            </a:p>
          </p:txBody>
        </p:sp>
      </p:grpSp>
      <p:sp>
        <p:nvSpPr>
          <p:cNvPr id="1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296884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sym typeface="Symbol"/>
              </a:rPr>
              <a:t>OC </a:t>
            </a:r>
            <a:r>
              <a:rPr lang="en-US" sz="3200" b="1" dirty="0">
                <a:solidFill>
                  <a:srgbClr val="FF0000"/>
                </a:solidFill>
                <a:effectLst>
                  <a:outerShdw blurRad="38100" dist="38100" dir="2700000" algn="tl">
                    <a:srgbClr val="000000">
                      <a:alpha val="43137"/>
                    </a:srgbClr>
                  </a:outerShdw>
                </a:effectLst>
                <a:sym typeface="Symbol"/>
              </a:rPr>
              <a:t>Curve … </a:t>
            </a:r>
            <a:r>
              <a:rPr lang="en-US" sz="3200" b="1" dirty="0" smtClean="0">
                <a:solidFill>
                  <a:srgbClr val="FF0000"/>
                </a:solidFill>
                <a:effectLst>
                  <a:outerShdw blurRad="38100" dist="38100" dir="2700000" algn="tl">
                    <a:srgbClr val="000000">
                      <a:alpha val="43137"/>
                    </a:srgbClr>
                  </a:outerShdw>
                </a:effectLst>
                <a:sym typeface="Symbol"/>
              </a:rPr>
              <a:t>2/2</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70512" y="746080"/>
            <a:ext cx="8991600" cy="5943600"/>
          </a:xfrm>
        </p:spPr>
        <p:txBody>
          <a:bodyPr>
            <a:normAutofit/>
          </a:bodyPr>
          <a:lstStyle/>
          <a:p>
            <a:pPr marL="231775" indent="-231775">
              <a:spcBef>
                <a:spcPts val="1200"/>
              </a:spcBef>
            </a:pPr>
            <a:r>
              <a:rPr lang="en-US" sz="2000" dirty="0">
                <a:sym typeface="Symbol"/>
              </a:rPr>
              <a:t>Poisson gives the chance (probability) of there being ‘c’ or less defectives in the sample ‘n’ if there are ‘p’ percent defectives in the </a:t>
            </a:r>
            <a:r>
              <a:rPr lang="en-US" sz="2000" dirty="0" smtClean="0">
                <a:sym typeface="Symbol"/>
              </a:rPr>
              <a:t>Lot</a:t>
            </a:r>
          </a:p>
          <a:p>
            <a:pPr marL="228600" indent="0">
              <a:spcBef>
                <a:spcPts val="1200"/>
              </a:spcBef>
              <a:buNone/>
            </a:pPr>
            <a:r>
              <a:rPr lang="en-US" sz="2000" u="sng" dirty="0" smtClean="0">
                <a:sym typeface="Symbol"/>
              </a:rPr>
              <a:t>for </a:t>
            </a:r>
            <a:r>
              <a:rPr lang="en-US" sz="2000" u="sng" dirty="0">
                <a:sym typeface="Symbol"/>
              </a:rPr>
              <a:t>example</a:t>
            </a:r>
            <a:r>
              <a:rPr lang="en-US" sz="2000" dirty="0">
                <a:sym typeface="Symbol"/>
              </a:rPr>
              <a:t>: if </a:t>
            </a:r>
            <a:r>
              <a:rPr lang="en-US" sz="2000" dirty="0" smtClean="0">
                <a:sym typeface="Symbol"/>
              </a:rPr>
              <a:t>overall there </a:t>
            </a:r>
            <a:r>
              <a:rPr lang="en-US" sz="2000" dirty="0">
                <a:sym typeface="Symbol"/>
              </a:rPr>
              <a:t>are </a:t>
            </a:r>
            <a:r>
              <a:rPr lang="en-US" sz="2000" dirty="0" smtClean="0">
                <a:sym typeface="Symbol"/>
              </a:rPr>
              <a:t>2</a:t>
            </a:r>
            <a:r>
              <a:rPr lang="en-US" sz="2000" dirty="0">
                <a:sym typeface="Symbol"/>
              </a:rPr>
              <a:t>% defectives in </a:t>
            </a:r>
            <a:r>
              <a:rPr lang="en-US" sz="2000" dirty="0" smtClean="0">
                <a:sym typeface="Symbol"/>
              </a:rPr>
              <a:t>an </a:t>
            </a:r>
            <a:r>
              <a:rPr lang="en-US" sz="2000" dirty="0">
                <a:sym typeface="Symbol"/>
              </a:rPr>
              <a:t>entire </a:t>
            </a:r>
            <a:r>
              <a:rPr lang="en-US" sz="2000" dirty="0" smtClean="0">
                <a:sym typeface="Symbol"/>
              </a:rPr>
              <a:t>Lot, and a sample of 120 is taken, then there </a:t>
            </a:r>
            <a:r>
              <a:rPr lang="en-US" sz="2000" dirty="0">
                <a:sym typeface="Symbol"/>
              </a:rPr>
              <a:t>is a 0.779 (78%) chance that there will be 3 or less defectives in a </a:t>
            </a:r>
            <a:r>
              <a:rPr lang="en-US" sz="2000" dirty="0" smtClean="0">
                <a:sym typeface="Symbol"/>
              </a:rPr>
              <a:t>sample</a:t>
            </a:r>
          </a:p>
          <a:p>
            <a:pPr marL="231775" indent="-231775">
              <a:spcBef>
                <a:spcPts val="1200"/>
              </a:spcBef>
            </a:pPr>
            <a:r>
              <a:rPr lang="en-US" sz="2000" dirty="0" smtClean="0">
                <a:sym typeface="Symbol"/>
              </a:rPr>
              <a:t>Since ‘c’ or less defectives in the sample means the Sample, and hence the Lot is acceptable, the probability directly means acceptance.  In this case, there is a 78% chance that there are 3 or less defectives in the Sample; since the Sample, and hence the Lot must be accepted if there are 3 or less defectives, it implies that there is a 78% chance of accepting the Lot</a:t>
            </a:r>
          </a:p>
          <a:p>
            <a:pPr marL="231775" indent="-231775">
              <a:spcBef>
                <a:spcPts val="1200"/>
              </a:spcBef>
            </a:pPr>
            <a:r>
              <a:rPr lang="en-US" sz="2000" dirty="0" smtClean="0">
                <a:sym typeface="Symbol"/>
              </a:rPr>
              <a:t>If there is 78% chance of acceptance, there is 100-78=22% chance of rejecting the Sample and the Lot</a:t>
            </a:r>
          </a:p>
          <a:p>
            <a:pPr marL="231775" indent="-231775">
              <a:spcBef>
                <a:spcPts val="1200"/>
              </a:spcBef>
            </a:pPr>
            <a:r>
              <a:rPr lang="en-US" sz="2000" dirty="0" smtClean="0">
                <a:sym typeface="Symbol"/>
              </a:rPr>
              <a:t>Poisson gives acceptance probability figures for the product ‘np’ under various values of ‘c’.  The product ‘np’ is also called the Poisson Mean ()</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15</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016490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37184"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Complete Acceptance Sampling Plan &amp; OC </a:t>
            </a:r>
            <a:r>
              <a:rPr lang="en-US" sz="2800" b="1" dirty="0">
                <a:solidFill>
                  <a:srgbClr val="FF0000"/>
                </a:solidFill>
                <a:effectLst>
                  <a:outerShdw blurRad="38100" dist="38100" dir="2700000" algn="tl">
                    <a:srgbClr val="000000">
                      <a:alpha val="43137"/>
                    </a:srgbClr>
                  </a:outerShdw>
                </a:effectLst>
                <a:sym typeface="Symbol"/>
              </a:rPr>
              <a:t>Curve … </a:t>
            </a:r>
            <a:r>
              <a:rPr lang="en-US" sz="2800" b="1" dirty="0" smtClean="0">
                <a:solidFill>
                  <a:srgbClr val="FF0000"/>
                </a:solidFill>
                <a:effectLst>
                  <a:outerShdw blurRad="38100" dist="38100" dir="2700000" algn="tl">
                    <a:srgbClr val="000000">
                      <a:alpha val="43137"/>
                    </a:srgbClr>
                  </a:outerShdw>
                </a:effectLst>
                <a:sym typeface="Symbol"/>
              </a:rPr>
              <a:t>1/5</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181968" y="746080"/>
            <a:ext cx="8768688" cy="2682920"/>
          </a:xfrm>
        </p:spPr>
        <p:txBody>
          <a:bodyPr>
            <a:noAutofit/>
          </a:bodyPr>
          <a:lstStyle/>
          <a:p>
            <a:pPr marL="0" indent="0">
              <a:lnSpc>
                <a:spcPct val="110000"/>
              </a:lnSpc>
              <a:spcBef>
                <a:spcPts val="600"/>
              </a:spcBef>
              <a:buNone/>
            </a:pPr>
            <a:r>
              <a:rPr lang="en-US" altLang="en-US" sz="2000" dirty="0" smtClean="0"/>
              <a:t>An order for supply of 2,000 electrical fans has been placed on a Supplier.  The agreed acceptance sampling plan calls for a random sample of 120 fans with an acceptance level of 3.  AQL has been settled at 2</a:t>
            </a:r>
            <a:r>
              <a:rPr lang="en-US" altLang="en-US" sz="2000" dirty="0"/>
              <a:t>% </a:t>
            </a:r>
            <a:r>
              <a:rPr lang="en-US" altLang="en-US" sz="2000" dirty="0" smtClean="0"/>
              <a:t>defectives.  The worst quality that the Project Manager can tolerate is 6% defectives in the lot.</a:t>
            </a:r>
          </a:p>
          <a:p>
            <a:pPr marL="0" indent="0">
              <a:lnSpc>
                <a:spcPct val="110000"/>
              </a:lnSpc>
              <a:spcBef>
                <a:spcPts val="1200"/>
              </a:spcBef>
              <a:buNone/>
            </a:pPr>
            <a:r>
              <a:rPr lang="en-US" altLang="en-US" sz="2000" dirty="0" smtClean="0"/>
              <a:t>What is the risk/chance  that a GOOD LOT of fans supplied by the Supplier will be REJECTED by the Project Manager, and a BAD LOT supplied by the Supplier will be ACCEPTED by the Project Manager? </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16</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974395145"/>
              </p:ext>
            </p:extLst>
          </p:nvPr>
        </p:nvGraphicFramePr>
        <p:xfrm>
          <a:off x="405245" y="3657600"/>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N=2,000</a:t>
                      </a:r>
                    </a:p>
                    <a:p>
                      <a:pPr marL="0" indent="0">
                        <a:spcBef>
                          <a:spcPts val="600"/>
                        </a:spcBef>
                        <a:buNone/>
                      </a:pPr>
                      <a:r>
                        <a:rPr lang="en-US" sz="1800" dirty="0" smtClean="0">
                          <a:sym typeface="Symbol"/>
                        </a:rPr>
                        <a:t>n=120</a:t>
                      </a:r>
                    </a:p>
                    <a:p>
                      <a:pPr marL="0" indent="0">
                        <a:spcBef>
                          <a:spcPts val="600"/>
                        </a:spcBef>
                        <a:buNone/>
                      </a:pPr>
                      <a:r>
                        <a:rPr lang="en-US" sz="1800" dirty="0" smtClean="0">
                          <a:sym typeface="Symbol"/>
                        </a:rPr>
                        <a:t>c=3</a:t>
                      </a:r>
                      <a:endParaRPr lang="en-US" dirty="0"/>
                    </a:p>
                  </a:txBody>
                  <a:tcPr/>
                </a:tc>
                <a:tc>
                  <a:txBody>
                    <a:bodyPr/>
                    <a:lstStyle/>
                    <a:p>
                      <a:r>
                        <a:rPr lang="en-US" sz="1800" baseline="0" dirty="0" smtClean="0">
                          <a:sym typeface="Symbol"/>
                        </a:rPr>
                        <a:t>AQL = 2% = 0.02</a:t>
                      </a:r>
                    </a:p>
                    <a:p>
                      <a:r>
                        <a:rPr lang="en-US" sz="1800" dirty="0" smtClean="0">
                          <a:sym typeface="Symbol"/>
                        </a:rPr>
                        <a:t>-Risk =</a:t>
                      </a:r>
                      <a:r>
                        <a:rPr lang="en-US" sz="1800" baseline="0" dirty="0" smtClean="0">
                          <a:sym typeface="Symbol"/>
                        </a:rPr>
                        <a:t> ?</a:t>
                      </a:r>
                      <a:endParaRPr lang="en-US" dirty="0"/>
                    </a:p>
                  </a:txBody>
                  <a:tcPr/>
                </a:tc>
                <a:tc>
                  <a:txBody>
                    <a:bodyPr/>
                    <a:lstStyle/>
                    <a:p>
                      <a:r>
                        <a:rPr lang="en-US" sz="1800" baseline="0" dirty="0" smtClean="0">
                          <a:sym typeface="Symbol"/>
                        </a:rPr>
                        <a:t>LTPD =6% = 0.06</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ym typeface="Symbol"/>
                        </a:rPr>
                        <a:t>-Risk = ?</a:t>
                      </a:r>
                    </a:p>
                  </a:txBody>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81743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p:cNvGraphicFramePr>
            <a:graphicFrameLocks noGrp="1"/>
          </p:cNvGraphicFramePr>
          <p:nvPr>
            <p:extLst>
              <p:ext uri="{D42A27DB-BD31-4B8C-83A1-F6EECF244321}">
                <p14:modId xmlns:p14="http://schemas.microsoft.com/office/powerpoint/2010/main" val="420082940"/>
              </p:ext>
            </p:extLst>
          </p:nvPr>
        </p:nvGraphicFramePr>
        <p:xfrm>
          <a:off x="955431" y="1506416"/>
          <a:ext cx="8020861" cy="1188720"/>
        </p:xfrm>
        <a:graphic>
          <a:graphicData uri="http://schemas.openxmlformats.org/drawingml/2006/table">
            <a:tbl>
              <a:tblPr firstRow="1" bandRow="1">
                <a:tableStyleId>{5940675A-B579-460E-94D1-54222C63F5DA}</a:tableStyleId>
              </a:tblPr>
              <a:tblGrid>
                <a:gridCol w="1244923"/>
                <a:gridCol w="908538"/>
                <a:gridCol w="2209800"/>
                <a:gridCol w="1752600"/>
                <a:gridCol w="1905000"/>
              </a:tblGrid>
              <a:tr h="370840">
                <a:tc>
                  <a:txBody>
                    <a:bodyPr/>
                    <a:lstStyle/>
                    <a:p>
                      <a:pPr marL="0" indent="0" algn="ctr">
                        <a:spcBef>
                          <a:spcPts val="600"/>
                        </a:spcBef>
                        <a:buNone/>
                      </a:pPr>
                      <a:r>
                        <a:rPr lang="en-US" dirty="0" smtClean="0"/>
                        <a:t>Proportion Defective (</a:t>
                      </a:r>
                      <a:r>
                        <a:rPr lang="en-US" b="1" dirty="0" smtClean="0"/>
                        <a:t>p</a:t>
                      </a:r>
                      <a:r>
                        <a:rPr lang="en-US" dirty="0" smtClean="0"/>
                        <a:t>)</a:t>
                      </a:r>
                      <a:endParaRPr lang="en-US" dirty="0"/>
                    </a:p>
                  </a:txBody>
                  <a:tcPr anchor="b">
                    <a:solidFill>
                      <a:schemeClr val="bg1">
                        <a:lumMod val="95000"/>
                      </a:schemeClr>
                    </a:solidFill>
                  </a:tcPr>
                </a:tc>
                <a:tc>
                  <a:txBody>
                    <a:bodyPr/>
                    <a:lstStyle/>
                    <a:p>
                      <a:pPr marL="0" indent="0" algn="ctr"/>
                      <a:r>
                        <a:rPr lang="en-US" b="1" dirty="0" smtClean="0"/>
                        <a:t>np</a:t>
                      </a:r>
                      <a:r>
                        <a:rPr lang="el-GR" b="0" dirty="0" smtClean="0"/>
                        <a:t>=</a:t>
                      </a:r>
                      <a:r>
                        <a:rPr lang="el-GR" b="1" dirty="0" smtClean="0"/>
                        <a:t>λ</a:t>
                      </a:r>
                      <a:endParaRPr lang="en-US" b="1" dirty="0"/>
                    </a:p>
                  </a:txBody>
                  <a:tcPr anchor="b">
                    <a:solidFill>
                      <a:schemeClr val="bg1">
                        <a:lumMod val="95000"/>
                      </a:schemeClr>
                    </a:solidFill>
                  </a:tcPr>
                </a:tc>
                <a:tc>
                  <a:txBody>
                    <a:bodyPr/>
                    <a:lstStyle/>
                    <a:p>
                      <a:pPr algn="ctr"/>
                      <a:r>
                        <a:rPr lang="en-US" dirty="0" smtClean="0"/>
                        <a:t>Probability (</a:t>
                      </a:r>
                      <a:r>
                        <a:rPr lang="en-US" b="1" dirty="0" smtClean="0"/>
                        <a:t>P</a:t>
                      </a:r>
                      <a:r>
                        <a:rPr lang="en-US" dirty="0" smtClean="0"/>
                        <a:t>) of </a:t>
                      </a:r>
                      <a:r>
                        <a:rPr lang="en-US" b="1" dirty="0" smtClean="0"/>
                        <a:t>c</a:t>
                      </a:r>
                      <a:r>
                        <a:rPr lang="en-US" dirty="0" smtClean="0"/>
                        <a:t> or less defectives (Probability of ACCEPTING</a:t>
                      </a:r>
                      <a:r>
                        <a:rPr lang="en-US" baseline="0" dirty="0" smtClean="0"/>
                        <a:t> the LOT)</a:t>
                      </a:r>
                      <a:endParaRPr lang="en-US" dirty="0"/>
                    </a:p>
                  </a:txBody>
                  <a:tcPr anchor="b">
                    <a:solidFill>
                      <a:schemeClr val="bg1">
                        <a:lumMod val="95000"/>
                      </a:schemeClr>
                    </a:solidFill>
                  </a:tcPr>
                </a:tc>
                <a:tc>
                  <a:txBody>
                    <a:bodyPr/>
                    <a:lstStyle/>
                    <a:p>
                      <a:pPr algn="ctr"/>
                      <a:r>
                        <a:rPr lang="en-US" dirty="0" smtClean="0"/>
                        <a:t>Probability of REJECTING</a:t>
                      </a:r>
                      <a:r>
                        <a:rPr lang="en-US" baseline="0" dirty="0" smtClean="0"/>
                        <a:t> the LOT</a:t>
                      </a:r>
                      <a:endParaRPr lang="en-US" dirty="0"/>
                    </a:p>
                  </a:txBody>
                  <a:tcPr anchor="b">
                    <a:solidFill>
                      <a:schemeClr val="bg1">
                        <a:lumMod val="95000"/>
                      </a:schemeClr>
                    </a:solidFill>
                  </a:tcPr>
                </a:tc>
                <a:tc>
                  <a:txBody>
                    <a:bodyPr/>
                    <a:lstStyle/>
                    <a:p>
                      <a:r>
                        <a:rPr lang="en-US" dirty="0" smtClean="0"/>
                        <a:t>Risks</a:t>
                      </a:r>
                      <a:endParaRPr lang="en-US" dirty="0"/>
                    </a:p>
                  </a:txBody>
                  <a:tcPr anchor="b">
                    <a:solidFill>
                      <a:schemeClr val="bg1">
                        <a:lumMod val="95000"/>
                      </a:schemeClr>
                    </a:solidFill>
                  </a:tcPr>
                </a:tc>
              </a:tr>
            </a:tbl>
          </a:graphicData>
        </a:graphic>
      </p:graphicFrame>
      <p:sp>
        <p:nvSpPr>
          <p:cNvPr id="2" name="Title 1"/>
          <p:cNvSpPr>
            <a:spLocks noGrp="1"/>
          </p:cNvSpPr>
          <p:nvPr>
            <p:ph type="title"/>
          </p:nvPr>
        </p:nvSpPr>
        <p:spPr>
          <a:xfrm>
            <a:off x="6816" y="0"/>
            <a:ext cx="9104526"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Complete Acceptance Sampling Plan &amp; OC Curve … </a:t>
            </a:r>
            <a:r>
              <a:rPr lang="en-US" sz="2800" b="1" dirty="0" smtClean="0">
                <a:solidFill>
                  <a:srgbClr val="FF0000"/>
                </a:solidFill>
                <a:effectLst>
                  <a:outerShdw blurRad="38100" dist="38100" dir="2700000" algn="tl">
                    <a:srgbClr val="000000">
                      <a:alpha val="43137"/>
                    </a:srgbClr>
                  </a:outerShdw>
                </a:effectLst>
                <a:sym typeface="Symbol"/>
              </a:rPr>
              <a:t>2/5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638189599"/>
              </p:ext>
            </p:extLst>
          </p:nvPr>
        </p:nvGraphicFramePr>
        <p:xfrm>
          <a:off x="961292" y="2691619"/>
          <a:ext cx="8020861" cy="3703320"/>
        </p:xfrm>
        <a:graphic>
          <a:graphicData uri="http://schemas.openxmlformats.org/drawingml/2006/table">
            <a:tbl>
              <a:tblPr firstRow="1" bandRow="1">
                <a:tableStyleId>{5940675A-B579-460E-94D1-54222C63F5DA}</a:tableStyleId>
              </a:tblPr>
              <a:tblGrid>
                <a:gridCol w="1244923"/>
                <a:gridCol w="908538"/>
                <a:gridCol w="2209800"/>
                <a:gridCol w="1752600"/>
                <a:gridCol w="1905000"/>
              </a:tblGrid>
              <a:tr h="335280">
                <a:tc>
                  <a:txBody>
                    <a:bodyPr/>
                    <a:lstStyle/>
                    <a:p>
                      <a:pPr marL="0" indent="0">
                        <a:spcBef>
                          <a:spcPts val="600"/>
                        </a:spcBef>
                        <a:buNone/>
                      </a:pPr>
                      <a:r>
                        <a:rPr lang="en-US" sz="1800" dirty="0" smtClean="0">
                          <a:sym typeface="Symbol"/>
                        </a:rPr>
                        <a:t>0.01</a:t>
                      </a:r>
                    </a:p>
                  </a:txBody>
                  <a:tcPr/>
                </a:tc>
                <a:tc>
                  <a:txBody>
                    <a:bodyPr/>
                    <a:lstStyle/>
                    <a:p>
                      <a:pPr algn="ctr">
                        <a:spcBef>
                          <a:spcPts val="600"/>
                        </a:spcBef>
                        <a:tabLst>
                          <a:tab pos="280988" algn="dec"/>
                        </a:tabLst>
                      </a:pPr>
                      <a:r>
                        <a:rPr lang="en-US" sz="1800" kern="1200" dirty="0" smtClean="0">
                          <a:solidFill>
                            <a:schemeClr val="tx1"/>
                          </a:solidFill>
                          <a:latin typeface="+mn-lt"/>
                          <a:ea typeface="+mn-ea"/>
                          <a:cs typeface="+mn-cs"/>
                        </a:rPr>
                        <a:t>	1.2</a:t>
                      </a:r>
                    </a:p>
                  </a:txBody>
                  <a:tcPr/>
                </a:tc>
                <a:tc>
                  <a:txBody>
                    <a:bodyPr/>
                    <a:lstStyle/>
                    <a:p>
                      <a:pPr algn="ctr">
                        <a:spcBef>
                          <a:spcPts val="600"/>
                        </a:spcBef>
                      </a:pPr>
                      <a:r>
                        <a:rPr lang="en-US" sz="1800" dirty="0" smtClean="0">
                          <a:sym typeface="Symbol"/>
                        </a:rPr>
                        <a:t>0.966</a:t>
                      </a:r>
                    </a:p>
                  </a:txBody>
                  <a:tcPr/>
                </a:tc>
                <a:tc>
                  <a:txBody>
                    <a:bodyPr/>
                    <a:lstStyle/>
                    <a:p>
                      <a:pPr algn="ctr">
                        <a:spcBef>
                          <a:spcPts val="600"/>
                        </a:spcBef>
                      </a:pPr>
                      <a:endParaRPr lang="en-US" dirty="0" smtClean="0"/>
                    </a:p>
                  </a:txBody>
                  <a:tcPr/>
                </a:tc>
                <a:tc>
                  <a:txBody>
                    <a:bodyPr/>
                    <a:lstStyle/>
                    <a:p>
                      <a:pPr algn="l">
                        <a:spcBef>
                          <a:spcPts val="600"/>
                        </a:spcBef>
                      </a:pPr>
                      <a:endParaRPr lang="en-US" dirty="0" smtClean="0"/>
                    </a:p>
                  </a:txBody>
                  <a:tcPr/>
                </a:tc>
              </a:tr>
              <a:tr h="370840">
                <a:tc>
                  <a:txBody>
                    <a:bodyPr/>
                    <a:lstStyle/>
                    <a:p>
                      <a:pPr marL="0" indent="0">
                        <a:spcBef>
                          <a:spcPts val="600"/>
                        </a:spcBef>
                        <a:buNone/>
                      </a:pPr>
                      <a:r>
                        <a:rPr lang="en-US" sz="1800" dirty="0" smtClean="0">
                          <a:sym typeface="Symbol"/>
                        </a:rPr>
                        <a:t>0.02 </a:t>
                      </a:r>
                      <a:r>
                        <a:rPr lang="en-US" sz="1800" dirty="0" smtClean="0">
                          <a:solidFill>
                            <a:srgbClr val="0000FF"/>
                          </a:solidFill>
                          <a:sym typeface="Symbol"/>
                        </a:rPr>
                        <a:t>(AQL)</a:t>
                      </a:r>
                    </a:p>
                  </a:txBody>
                  <a:tcPr/>
                </a:tc>
                <a:tc>
                  <a:txBody>
                    <a:bodyPr/>
                    <a:lstStyle/>
                    <a:p>
                      <a:pPr algn="ctr">
                        <a:spcBef>
                          <a:spcPts val="600"/>
                        </a:spcBef>
                        <a:tabLst>
                          <a:tab pos="280988" algn="dec"/>
                        </a:tabLst>
                      </a:pPr>
                      <a:r>
                        <a:rPr lang="en-US" sz="1800" kern="1200" dirty="0" smtClean="0">
                          <a:solidFill>
                            <a:schemeClr val="tx1"/>
                          </a:solidFill>
                          <a:latin typeface="+mn-lt"/>
                          <a:ea typeface="+mn-ea"/>
                          <a:cs typeface="+mn-cs"/>
                        </a:rPr>
                        <a:t>	2.4</a:t>
                      </a:r>
                    </a:p>
                  </a:txBody>
                  <a:tcPr/>
                </a:tc>
                <a:tc>
                  <a:txBody>
                    <a:bodyPr/>
                    <a:lstStyle/>
                    <a:p>
                      <a:pPr algn="ctr">
                        <a:spcBef>
                          <a:spcPts val="600"/>
                        </a:spcBef>
                      </a:pPr>
                      <a:r>
                        <a:rPr lang="en-US" dirty="0" smtClean="0">
                          <a:solidFill>
                            <a:srgbClr val="0000FF"/>
                          </a:solidFill>
                        </a:rPr>
                        <a:t>0.779</a:t>
                      </a:r>
                    </a:p>
                  </a:txBody>
                  <a:tcPr/>
                </a:tc>
                <a:tc>
                  <a:txBody>
                    <a:bodyPr/>
                    <a:lstStyle/>
                    <a:p>
                      <a:pPr algn="ctr">
                        <a:spcBef>
                          <a:spcPts val="600"/>
                        </a:spcBef>
                      </a:pPr>
                      <a:r>
                        <a:rPr lang="en-US" sz="1800" kern="1200" dirty="0" smtClean="0">
                          <a:solidFill>
                            <a:srgbClr val="0000FF"/>
                          </a:solidFill>
                          <a:latin typeface="+mn-lt"/>
                          <a:ea typeface="+mn-ea"/>
                          <a:cs typeface="+mn-cs"/>
                        </a:rPr>
                        <a:t>1-</a:t>
                      </a:r>
                      <a:r>
                        <a:rPr lang="en-US" sz="1800" kern="1200" dirty="0" smtClean="0">
                          <a:solidFill>
                            <a:srgbClr val="0000FF"/>
                          </a:solidFill>
                          <a:latin typeface="+mn-lt"/>
                          <a:ea typeface="+mn-ea"/>
                          <a:cs typeface="+mn-cs"/>
                          <a:sym typeface="Symbol"/>
                        </a:rPr>
                        <a:t>0.779</a:t>
                      </a:r>
                      <a:r>
                        <a:rPr lang="en-US" sz="1800" dirty="0" smtClean="0">
                          <a:solidFill>
                            <a:srgbClr val="0000FF"/>
                          </a:solidFill>
                          <a:sym typeface="Symbol"/>
                        </a:rPr>
                        <a:t> = 0.221</a:t>
                      </a:r>
                      <a:endParaRPr lang="en-US" dirty="0"/>
                    </a:p>
                  </a:txBody>
                  <a:tcPr/>
                </a:tc>
                <a:tc>
                  <a:txBody>
                    <a:bodyPr/>
                    <a:lstStyle/>
                    <a:p>
                      <a:pPr algn="l">
                        <a:spcBef>
                          <a:spcPts val="600"/>
                        </a:spcBef>
                      </a:pPr>
                      <a:r>
                        <a:rPr lang="en-US" sz="1800" dirty="0" smtClean="0">
                          <a:solidFill>
                            <a:srgbClr val="0000FF"/>
                          </a:solidFill>
                          <a:sym typeface="Symbol"/>
                        </a:rPr>
                        <a:t> = 0.221 = 22.1%</a:t>
                      </a: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0.03</a:t>
                      </a:r>
                    </a:p>
                  </a:txBody>
                  <a:tcPr/>
                </a:tc>
                <a:tc>
                  <a:txBody>
                    <a:bodyPr/>
                    <a:lstStyle/>
                    <a:p>
                      <a:pPr algn="ctr">
                        <a:spcBef>
                          <a:spcPts val="600"/>
                        </a:spcBef>
                        <a:tabLst>
                          <a:tab pos="280988" algn="dec"/>
                        </a:tabLst>
                      </a:pPr>
                      <a:r>
                        <a:rPr lang="en-US" sz="1800" kern="1200" dirty="0" smtClean="0">
                          <a:solidFill>
                            <a:schemeClr val="tx1"/>
                          </a:solidFill>
                          <a:latin typeface="+mn-lt"/>
                          <a:ea typeface="+mn-ea"/>
                          <a:cs typeface="+mn-cs"/>
                        </a:rPr>
                        <a:t>	3.6</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t>0.515</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0.04</a:t>
                      </a:r>
                      <a:endParaRPr lang="en-US" dirty="0"/>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4.8</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t>0.294</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0.05</a:t>
                      </a:r>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6.0</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t>0.151</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0.06 </a:t>
                      </a:r>
                      <a:r>
                        <a:rPr lang="en-US" sz="1800" dirty="0" smtClean="0">
                          <a:solidFill>
                            <a:srgbClr val="FF0000"/>
                          </a:solidFill>
                          <a:sym typeface="Symbol"/>
                        </a:rPr>
                        <a:t>(LTPD)</a:t>
                      </a:r>
                      <a:endParaRPr lang="en-US" dirty="0"/>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7.2</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solidFill>
                            <a:srgbClr val="FF0000"/>
                          </a:solidFill>
                        </a:rPr>
                        <a:t>0.072</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olidFill>
                            <a:srgbClr val="FF0000"/>
                          </a:solidFill>
                          <a:sym typeface="Symbol"/>
                        </a:rPr>
                        <a:t>=7.2%</a:t>
                      </a: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0.07</a:t>
                      </a:r>
                      <a:endParaRPr lang="en-US" dirty="0"/>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8.4</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solidFill>
                            <a:schemeClr val="tx1"/>
                          </a:solidFill>
                        </a:rPr>
                        <a:t>0.032</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0.08</a:t>
                      </a:r>
                      <a:endParaRPr lang="en-US" dirty="0"/>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9.6</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solidFill>
                            <a:schemeClr val="tx1"/>
                          </a:solidFill>
                        </a:rPr>
                        <a:t>0.014</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0.09</a:t>
                      </a:r>
                      <a:endParaRPr lang="en-US" dirty="0"/>
                    </a:p>
                  </a:txBody>
                  <a:tcPr/>
                </a:tc>
                <a:tc>
                  <a:txBody>
                    <a:bodyPr/>
                    <a:lstStyle/>
                    <a:p>
                      <a:pPr marL="0" indent="0" algn="ctr">
                        <a:spcBef>
                          <a:spcPts val="600"/>
                        </a:spcBef>
                        <a:tabLst>
                          <a:tab pos="280988" algn="dec"/>
                        </a:tabLst>
                      </a:pPr>
                      <a:r>
                        <a:rPr lang="en-US" sz="1800" kern="1200" dirty="0" smtClean="0">
                          <a:solidFill>
                            <a:schemeClr val="tx1"/>
                          </a:solidFill>
                          <a:latin typeface="+mn-lt"/>
                          <a:ea typeface="+mn-ea"/>
                          <a:cs typeface="+mn-cs"/>
                        </a:rPr>
                        <a:t>	10.8</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t>0.006</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0.10</a:t>
                      </a:r>
                      <a:endParaRPr lang="en-US" dirty="0"/>
                    </a:p>
                  </a:txBody>
                  <a:tcPr/>
                </a:tc>
                <a:tc>
                  <a:txBody>
                    <a:bodyPr/>
                    <a:lstStyle/>
                    <a:p>
                      <a:pPr algn="ctr">
                        <a:spcBef>
                          <a:spcPts val="600"/>
                        </a:spcBef>
                        <a:tabLst>
                          <a:tab pos="280988" algn="dec"/>
                        </a:tabLst>
                      </a:pPr>
                      <a:r>
                        <a:rPr lang="en-US" sz="1800" kern="1200" dirty="0" smtClean="0">
                          <a:solidFill>
                            <a:schemeClr val="tx1"/>
                          </a:solidFill>
                          <a:latin typeface="+mn-lt"/>
                          <a:ea typeface="+mn-ea"/>
                          <a:cs typeface="+mn-cs"/>
                        </a:rPr>
                        <a:t>12.0</a:t>
                      </a:r>
                      <a:endParaRPr lang="en-US" sz="1800" kern="1200" dirty="0">
                        <a:solidFill>
                          <a:schemeClr val="tx1"/>
                        </a:solidFill>
                        <a:latin typeface="+mn-lt"/>
                        <a:ea typeface="+mn-ea"/>
                        <a:cs typeface="+mn-cs"/>
                      </a:endParaRPr>
                    </a:p>
                  </a:txBody>
                  <a:tcPr/>
                </a:tc>
                <a:tc>
                  <a:txBody>
                    <a:bodyPr/>
                    <a:lstStyle/>
                    <a:p>
                      <a:pPr algn="ctr">
                        <a:spcBef>
                          <a:spcPts val="600"/>
                        </a:spcBef>
                      </a:pPr>
                      <a:r>
                        <a:rPr lang="en-US" dirty="0" smtClean="0"/>
                        <a:t>0.002</a:t>
                      </a:r>
                      <a:endParaRPr lang="en-US" dirty="0"/>
                    </a:p>
                  </a:txBody>
                  <a:tcPr/>
                </a:tc>
                <a:tc>
                  <a:txBody>
                    <a:bodyPr/>
                    <a:lstStyle/>
                    <a:p>
                      <a:pPr algn="ctr">
                        <a:spcBef>
                          <a:spcPts val="600"/>
                        </a:spcBef>
                      </a:pP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endParaRPr lang="en-US" dirty="0" smtClean="0">
                        <a:solidFill>
                          <a:srgbClr val="FF0000"/>
                        </a:solidFill>
                      </a:endParaRP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206785615"/>
              </p:ext>
            </p:extLst>
          </p:nvPr>
        </p:nvGraphicFramePr>
        <p:xfrm>
          <a:off x="405245" y="685800"/>
          <a:ext cx="8305800" cy="71628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N=2,000</a:t>
                      </a:r>
                    </a:p>
                    <a:p>
                      <a:pPr marL="0" indent="0">
                        <a:spcBef>
                          <a:spcPts val="600"/>
                        </a:spcBef>
                        <a:buNone/>
                      </a:pPr>
                      <a:r>
                        <a:rPr lang="en-US" sz="1800" dirty="0" smtClean="0">
                          <a:sym typeface="Symbol"/>
                        </a:rPr>
                        <a:t>n=120,</a:t>
                      </a:r>
                      <a:r>
                        <a:rPr lang="en-US" sz="1800" baseline="0" dirty="0" smtClean="0">
                          <a:sym typeface="Symbol"/>
                        </a:rPr>
                        <a:t> </a:t>
                      </a:r>
                      <a:r>
                        <a:rPr lang="en-US" sz="1800" dirty="0" smtClean="0">
                          <a:sym typeface="Symbol"/>
                        </a:rPr>
                        <a:t>c=3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AQL = 2% = 0.02</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ym typeface="Symbol"/>
                        </a:rPr>
                        <a:t>-Risk =</a:t>
                      </a:r>
                      <a:r>
                        <a:rPr lang="en-US" sz="1800" baseline="0" dirty="0" smtClean="0">
                          <a:sym typeface="Symbo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LTPD = 6% = 0.06</a:t>
                      </a:r>
                    </a:p>
                    <a:p>
                      <a:r>
                        <a:rPr lang="en-US" sz="1800" dirty="0" smtClean="0">
                          <a:sym typeface="Symbol"/>
                        </a:rPr>
                        <a:t>-Risk =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9" name="Footer Placeholder 3"/>
          <p:cNvSpPr>
            <a:spLocks noGrp="1"/>
          </p:cNvSpPr>
          <p:nvPr>
            <p:ph type="ftr" sz="quarter" idx="11"/>
          </p:nvPr>
        </p:nvSpPr>
        <p:spPr>
          <a:xfrm rot="16200000">
            <a:off x="-405302" y="3624796"/>
            <a:ext cx="1066800" cy="365125"/>
          </a:xfrm>
        </p:spPr>
        <p:txBody>
          <a:bodyPr/>
          <a:lstStyle/>
          <a:p>
            <a:r>
              <a:rPr lang="en-US" dirty="0" err="1" smtClean="0">
                <a:solidFill>
                  <a:prstClr val="black"/>
                </a:solidFill>
              </a:rPr>
              <a:t>MEhsanSaeed</a:t>
            </a:r>
            <a:endParaRPr lang="en-US" dirty="0">
              <a:solidFill>
                <a:prstClr val="black"/>
              </a:solidFill>
            </a:endParaRPr>
          </a:p>
        </p:txBody>
      </p:sp>
      <p:grpSp>
        <p:nvGrpSpPr>
          <p:cNvPr id="23" name="Group 22"/>
          <p:cNvGrpSpPr/>
          <p:nvPr/>
        </p:nvGrpSpPr>
        <p:grpSpPr>
          <a:xfrm>
            <a:off x="-31432" y="2362145"/>
            <a:ext cx="7876124" cy="4413794"/>
            <a:chOff x="-31432" y="2444206"/>
            <a:chExt cx="7876124" cy="4413794"/>
          </a:xfrm>
        </p:grpSpPr>
        <p:grpSp>
          <p:nvGrpSpPr>
            <p:cNvPr id="5" name="Group 4"/>
            <p:cNvGrpSpPr/>
            <p:nvPr/>
          </p:nvGrpSpPr>
          <p:grpSpPr>
            <a:xfrm>
              <a:off x="-31432" y="2444206"/>
              <a:ext cx="1109956" cy="4320009"/>
              <a:chOff x="156136" y="2444206"/>
              <a:chExt cx="1109956" cy="4320009"/>
            </a:xfrm>
          </p:grpSpPr>
          <p:sp>
            <p:nvSpPr>
              <p:cNvPr id="15" name="TextBox 14"/>
              <p:cNvSpPr txBox="1"/>
              <p:nvPr/>
            </p:nvSpPr>
            <p:spPr>
              <a:xfrm>
                <a:off x="374501" y="6394883"/>
                <a:ext cx="891591" cy="369332"/>
              </a:xfrm>
              <a:prstGeom prst="rect">
                <a:avLst/>
              </a:prstGeom>
              <a:noFill/>
            </p:spPr>
            <p:txBody>
              <a:bodyPr wrap="none" rtlCol="0">
                <a:spAutoFit/>
              </a:bodyPr>
              <a:lstStyle/>
              <a:p>
                <a:r>
                  <a:rPr lang="en-US" dirty="0" smtClean="0">
                    <a:solidFill>
                      <a:srgbClr val="FF0000"/>
                    </a:solidFill>
                  </a:rPr>
                  <a:t>Bad Lot</a:t>
                </a:r>
                <a:endParaRPr lang="en-US" dirty="0">
                  <a:solidFill>
                    <a:srgbClr val="FF0000"/>
                  </a:solidFill>
                </a:endParaRPr>
              </a:p>
            </p:txBody>
          </p:sp>
          <p:sp>
            <p:nvSpPr>
              <p:cNvPr id="16" name="TextBox 15"/>
              <p:cNvSpPr txBox="1"/>
              <p:nvPr/>
            </p:nvSpPr>
            <p:spPr>
              <a:xfrm>
                <a:off x="156136" y="2444206"/>
                <a:ext cx="1045479" cy="369332"/>
              </a:xfrm>
              <a:prstGeom prst="rect">
                <a:avLst/>
              </a:prstGeom>
              <a:noFill/>
            </p:spPr>
            <p:txBody>
              <a:bodyPr wrap="none" rtlCol="0">
                <a:spAutoFit/>
              </a:bodyPr>
              <a:lstStyle/>
              <a:p>
                <a:r>
                  <a:rPr lang="en-US" dirty="0" smtClean="0">
                    <a:solidFill>
                      <a:srgbClr val="009900"/>
                    </a:solidFill>
                  </a:rPr>
                  <a:t>Good Lot</a:t>
                </a:r>
                <a:endParaRPr lang="en-US" dirty="0">
                  <a:solidFill>
                    <a:srgbClr val="009900"/>
                  </a:solidFill>
                </a:endParaRPr>
              </a:p>
            </p:txBody>
          </p:sp>
          <p:sp>
            <p:nvSpPr>
              <p:cNvPr id="18" name="Rectangle 17"/>
              <p:cNvSpPr/>
              <p:nvPr/>
            </p:nvSpPr>
            <p:spPr>
              <a:xfrm>
                <a:off x="592016" y="2760785"/>
                <a:ext cx="457200" cy="3703320"/>
              </a:xfrm>
              <a:prstGeom prst="rect">
                <a:avLst/>
              </a:prstGeom>
              <a:gradFill flip="none" rotWithShape="1">
                <a:gsLst>
                  <a:gs pos="0">
                    <a:srgbClr val="009900">
                      <a:shade val="30000"/>
                      <a:satMod val="115000"/>
                    </a:srgbClr>
                  </a:gs>
                  <a:gs pos="50000">
                    <a:schemeClr val="bg1"/>
                  </a:gs>
                  <a:gs pos="100000">
                    <a:srgbClr val="FF0000"/>
                  </a:gs>
                </a:gsLst>
                <a:lin ang="54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1617781" y="5943600"/>
              <a:ext cx="6226911" cy="914400"/>
              <a:chOff x="1840518" y="5943600"/>
              <a:chExt cx="6226911" cy="914400"/>
            </a:xfrm>
          </p:grpSpPr>
          <p:sp>
            <p:nvSpPr>
              <p:cNvPr id="4" name="TextBox 3"/>
              <p:cNvSpPr txBox="1"/>
              <p:nvPr/>
            </p:nvSpPr>
            <p:spPr>
              <a:xfrm>
                <a:off x="1840518" y="6488668"/>
                <a:ext cx="2957220" cy="369332"/>
              </a:xfrm>
              <a:prstGeom prst="rect">
                <a:avLst/>
              </a:prstGeom>
              <a:noFill/>
            </p:spPr>
            <p:txBody>
              <a:bodyPr wrap="none" rtlCol="0">
                <a:spAutoFit/>
              </a:bodyPr>
              <a:lstStyle/>
              <a:p>
                <a:r>
                  <a:rPr lang="en-US" b="1" dirty="0" smtClean="0"/>
                  <a:t>p</a:t>
                </a:r>
                <a:r>
                  <a:rPr lang="en-US" dirty="0" smtClean="0"/>
                  <a:t> is the x-axis of the OC curve</a:t>
                </a:r>
                <a:endParaRPr lang="en-US" dirty="0"/>
              </a:p>
            </p:txBody>
          </p:sp>
          <p:sp>
            <p:nvSpPr>
              <p:cNvPr id="11" name="TextBox 10"/>
              <p:cNvSpPr txBox="1"/>
              <p:nvPr/>
            </p:nvSpPr>
            <p:spPr>
              <a:xfrm>
                <a:off x="5105400" y="6488668"/>
                <a:ext cx="2962029" cy="369332"/>
              </a:xfrm>
              <a:prstGeom prst="rect">
                <a:avLst/>
              </a:prstGeom>
              <a:noFill/>
            </p:spPr>
            <p:txBody>
              <a:bodyPr wrap="none" rtlCol="0">
                <a:spAutoFit/>
              </a:bodyPr>
              <a:lstStyle/>
              <a:p>
                <a:r>
                  <a:rPr lang="en-US" b="1" dirty="0" smtClean="0"/>
                  <a:t>P</a:t>
                </a:r>
                <a:r>
                  <a:rPr lang="en-US" dirty="0" smtClean="0"/>
                  <a:t> is the y-axis of the OC curve</a:t>
                </a:r>
                <a:endParaRPr lang="en-US" dirty="0"/>
              </a:p>
            </p:txBody>
          </p:sp>
          <p:cxnSp>
            <p:nvCxnSpPr>
              <p:cNvPr id="13" name="Straight Arrow Connector 12"/>
              <p:cNvCxnSpPr/>
              <p:nvPr/>
            </p:nvCxnSpPr>
            <p:spPr>
              <a:xfrm flipH="1" flipV="1">
                <a:off x="2133600" y="5943600"/>
                <a:ext cx="152401" cy="6096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5175736" y="5949461"/>
                <a:ext cx="152401" cy="6096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56186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Complete Acceptance Sampling Plan &amp; OC Curve … </a:t>
            </a:r>
            <a:r>
              <a:rPr lang="en-US" sz="2800" b="1" dirty="0" smtClean="0">
                <a:solidFill>
                  <a:srgbClr val="FF0000"/>
                </a:solidFill>
                <a:effectLst>
                  <a:outerShdw blurRad="38100" dist="38100" dir="2700000" algn="tl">
                    <a:srgbClr val="000000">
                      <a:alpha val="43137"/>
                    </a:srgbClr>
                  </a:outerShdw>
                </a:effectLst>
                <a:sym typeface="Symbol"/>
              </a:rPr>
              <a:t>3/5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graphicFrame>
        <p:nvGraphicFramePr>
          <p:cNvPr id="4" name="Chart 3"/>
          <p:cNvGraphicFramePr/>
          <p:nvPr>
            <p:extLst/>
          </p:nvPr>
        </p:nvGraphicFramePr>
        <p:xfrm>
          <a:off x="152400" y="609600"/>
          <a:ext cx="8610600" cy="62484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2814574" y="1969625"/>
            <a:ext cx="1" cy="4133088"/>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Elbow Connector 5"/>
          <p:cNvCxnSpPr/>
          <p:nvPr/>
        </p:nvCxnSpPr>
        <p:spPr>
          <a:xfrm rot="16200000" flipH="1" flipV="1">
            <a:off x="2122025" y="1268103"/>
            <a:ext cx="1" cy="1371600"/>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flipV="1">
            <a:off x="5555956" y="5711734"/>
            <a:ext cx="1" cy="384048"/>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Elbow Connector 5"/>
          <p:cNvCxnSpPr/>
          <p:nvPr/>
        </p:nvCxnSpPr>
        <p:spPr>
          <a:xfrm rot="16200000" flipH="1" flipV="1">
            <a:off x="3505200" y="3657601"/>
            <a:ext cx="1" cy="411480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367986" y="1200583"/>
            <a:ext cx="1181870" cy="523220"/>
          </a:xfrm>
          <a:prstGeom prst="rect">
            <a:avLst/>
          </a:prstGeom>
        </p:spPr>
        <p:txBody>
          <a:bodyPr wrap="square">
            <a:spAutoFit/>
          </a:bodyPr>
          <a:lstStyle/>
          <a:p>
            <a:r>
              <a:rPr lang="en-US" sz="1400" dirty="0">
                <a:solidFill>
                  <a:srgbClr val="0000FF"/>
                </a:solidFill>
                <a:sym typeface="Symbol"/>
              </a:rPr>
              <a:t> = 1-0.779 </a:t>
            </a:r>
            <a:r>
              <a:rPr lang="en-US" sz="1400" dirty="0" smtClean="0">
                <a:solidFill>
                  <a:srgbClr val="0000FF"/>
                </a:solidFill>
                <a:sym typeface="Symbol"/>
              </a:rPr>
              <a:t>  </a:t>
            </a:r>
          </a:p>
          <a:p>
            <a:r>
              <a:rPr lang="en-US" sz="1400" dirty="0">
                <a:solidFill>
                  <a:srgbClr val="0000FF"/>
                </a:solidFill>
                <a:sym typeface="Symbol"/>
              </a:rPr>
              <a:t> </a:t>
            </a:r>
            <a:r>
              <a:rPr lang="en-US" sz="1400" dirty="0" smtClean="0">
                <a:solidFill>
                  <a:srgbClr val="0000FF"/>
                </a:solidFill>
                <a:sym typeface="Symbol"/>
              </a:rPr>
              <a:t>   = 0.221</a:t>
            </a:r>
            <a:endParaRPr lang="en-US" sz="1400" dirty="0">
              <a:solidFill>
                <a:srgbClr val="0000FF"/>
              </a:solidFill>
            </a:endParaRPr>
          </a:p>
        </p:txBody>
      </p:sp>
      <p:sp>
        <p:nvSpPr>
          <p:cNvPr id="11" name="Rectangle 10"/>
          <p:cNvSpPr/>
          <p:nvPr/>
        </p:nvSpPr>
        <p:spPr>
          <a:xfrm>
            <a:off x="1378525" y="5738750"/>
            <a:ext cx="1029471" cy="307777"/>
          </a:xfrm>
          <a:prstGeom prst="rect">
            <a:avLst/>
          </a:prstGeom>
        </p:spPr>
        <p:txBody>
          <a:bodyPr wrap="square">
            <a:spAutoFit/>
          </a:bodyPr>
          <a:lstStyle/>
          <a:p>
            <a:r>
              <a:rPr lang="en-US" sz="1400" dirty="0" smtClean="0">
                <a:solidFill>
                  <a:srgbClr val="FF0000"/>
                </a:solidFill>
                <a:sym typeface="Symbol"/>
              </a:rPr>
              <a:t> = 0.072</a:t>
            </a:r>
            <a:endParaRPr lang="en-US" sz="1400" dirty="0">
              <a:solidFill>
                <a:srgbClr val="FF0000"/>
              </a:solidFill>
            </a:endParaRPr>
          </a:p>
        </p:txBody>
      </p:sp>
      <p:sp>
        <p:nvSpPr>
          <p:cNvPr id="1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081994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1" dur="500"/>
                                        <p:tgtEl>
                                          <p:spTgt spid="4">
                                            <p:graphicEl>
                                              <a:chart seriesIdx="0" categoryIdx="-4" bldStep="series"/>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500"/>
                            </p:stCondLst>
                            <p:childTnLst>
                              <p:par>
                                <p:cTn id="30" presetID="2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5"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37184"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Complete Acceptance Sampling Plan &amp; OC </a:t>
            </a:r>
            <a:r>
              <a:rPr lang="en-US" sz="2800" b="1" dirty="0">
                <a:solidFill>
                  <a:srgbClr val="FF0000"/>
                </a:solidFill>
                <a:effectLst>
                  <a:outerShdw blurRad="38100" dist="38100" dir="2700000" algn="tl">
                    <a:srgbClr val="000000">
                      <a:alpha val="43137"/>
                    </a:srgbClr>
                  </a:outerShdw>
                </a:effectLst>
                <a:sym typeface="Symbol"/>
              </a:rPr>
              <a:t>Curve … </a:t>
            </a:r>
            <a:r>
              <a:rPr lang="en-US" sz="2800" b="1" dirty="0" smtClean="0">
                <a:solidFill>
                  <a:srgbClr val="FF0000"/>
                </a:solidFill>
                <a:effectLst>
                  <a:outerShdw blurRad="38100" dist="38100" dir="2700000" algn="tl">
                    <a:srgbClr val="000000">
                      <a:alpha val="43137"/>
                    </a:srgbClr>
                  </a:outerShdw>
                </a:effectLst>
                <a:sym typeface="Symbol"/>
              </a:rPr>
              <a:t>1/5</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6816" y="746080"/>
            <a:ext cx="9137184" cy="2682920"/>
          </a:xfrm>
        </p:spPr>
        <p:txBody>
          <a:bodyPr>
            <a:noAutofit/>
          </a:bodyPr>
          <a:lstStyle/>
          <a:p>
            <a:pPr marL="176213" indent="-176213">
              <a:lnSpc>
                <a:spcPct val="110000"/>
              </a:lnSpc>
              <a:spcBef>
                <a:spcPts val="600"/>
              </a:spcBef>
            </a:pPr>
            <a:r>
              <a:rPr lang="en-US" altLang="en-US" sz="2000" dirty="0"/>
              <a:t>In the previous example, if the Supplier is not willing to take more than 5% risk that his supplied GOOD LOT will be REJECTED by the Project Manager, and the Project Manager is not willing to take more than 10% risk that he will ACCEPT  a BAD LOT landed by the Supplier, then the given plan does not meet the Supplier’s risk limits. At 22.1%, </a:t>
            </a:r>
            <a:r>
              <a:rPr lang="en-US" sz="2000" dirty="0">
                <a:sym typeface="Symbol"/>
              </a:rPr>
              <a:t>-</a:t>
            </a:r>
            <a:r>
              <a:rPr lang="en-US" altLang="en-US" sz="2000" dirty="0"/>
              <a:t>Risk is well outside the Supplier limit of 5%</a:t>
            </a:r>
          </a:p>
          <a:p>
            <a:pPr marL="176213" indent="-176213">
              <a:lnSpc>
                <a:spcPct val="110000"/>
              </a:lnSpc>
              <a:spcBef>
                <a:spcPts val="600"/>
              </a:spcBef>
            </a:pPr>
            <a:r>
              <a:rPr lang="en-US" sz="2000" dirty="0">
                <a:sym typeface="Symbol"/>
              </a:rPr>
              <a:t>At 7.2 %,  -Risk is well inside the Consumer limit of 10%</a:t>
            </a:r>
          </a:p>
          <a:p>
            <a:pPr marL="176213" indent="-176213">
              <a:lnSpc>
                <a:spcPct val="110000"/>
              </a:lnSpc>
              <a:spcBef>
                <a:spcPts val="600"/>
              </a:spcBef>
            </a:pPr>
            <a:r>
              <a:rPr lang="en-US" sz="2000" b="1" dirty="0" smtClean="0">
                <a:sym typeface="Symbol"/>
              </a:rPr>
              <a:t>n</a:t>
            </a:r>
            <a:r>
              <a:rPr lang="en-US" sz="2000" dirty="0" smtClean="0">
                <a:sym typeface="Symbol"/>
              </a:rPr>
              <a:t> </a:t>
            </a:r>
            <a:r>
              <a:rPr lang="en-US" sz="2000" dirty="0">
                <a:sym typeface="Symbol"/>
              </a:rPr>
              <a:t>&amp; </a:t>
            </a:r>
            <a:r>
              <a:rPr lang="en-US" sz="2000" b="1" dirty="0">
                <a:sym typeface="Symbol"/>
              </a:rPr>
              <a:t>c</a:t>
            </a:r>
            <a:r>
              <a:rPr lang="en-US" sz="2000" dirty="0">
                <a:sym typeface="Symbol"/>
              </a:rPr>
              <a:t> </a:t>
            </a:r>
            <a:r>
              <a:rPr lang="en-US" sz="2000" dirty="0" smtClean="0">
                <a:sym typeface="Symbol"/>
              </a:rPr>
              <a:t>have to be adjusted to meet the limits of both the risks; say </a:t>
            </a:r>
            <a:r>
              <a:rPr lang="en-US" sz="2000" b="1" dirty="0" smtClean="0">
                <a:sym typeface="Symbol"/>
              </a:rPr>
              <a:t>n</a:t>
            </a:r>
            <a:r>
              <a:rPr lang="en-US" sz="2000" dirty="0" smtClean="0">
                <a:sym typeface="Symbol"/>
              </a:rPr>
              <a:t> is increased to 200 (from 120) and </a:t>
            </a:r>
            <a:r>
              <a:rPr lang="en-US" sz="2000" b="1" dirty="0" smtClean="0">
                <a:sym typeface="Symbol"/>
              </a:rPr>
              <a:t>c</a:t>
            </a:r>
            <a:r>
              <a:rPr lang="en-US" sz="2000" dirty="0" smtClean="0">
                <a:sym typeface="Symbol"/>
              </a:rPr>
              <a:t> to 7 (from 3)</a:t>
            </a:r>
          </a:p>
          <a:p>
            <a:pPr marL="0" indent="0">
              <a:lnSpc>
                <a:spcPct val="110000"/>
              </a:lnSpc>
              <a:spcBef>
                <a:spcPts val="1200"/>
              </a:spcBef>
              <a:buNone/>
            </a:pPr>
            <a:r>
              <a:rPr lang="en-US" altLang="en-US" sz="2000" dirty="0" smtClean="0"/>
              <a:t> </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2101082157"/>
              </p:ext>
            </p:extLst>
          </p:nvPr>
        </p:nvGraphicFramePr>
        <p:xfrm>
          <a:off x="405245" y="3962400"/>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N=2,000</a:t>
                      </a:r>
                    </a:p>
                    <a:p>
                      <a:pPr marL="0" indent="0">
                        <a:spcBef>
                          <a:spcPts val="600"/>
                        </a:spcBef>
                        <a:buNone/>
                      </a:pPr>
                      <a:r>
                        <a:rPr lang="en-US" sz="1800" b="1" dirty="0" smtClean="0">
                          <a:sym typeface="Symbol"/>
                        </a:rPr>
                        <a:t>n</a:t>
                      </a:r>
                      <a:r>
                        <a:rPr lang="en-US" sz="1800" dirty="0" smtClean="0">
                          <a:sym typeface="Symbol"/>
                        </a:rPr>
                        <a:t>=120→200</a:t>
                      </a:r>
                    </a:p>
                    <a:p>
                      <a:pPr marL="0" indent="0">
                        <a:spcBef>
                          <a:spcPts val="600"/>
                        </a:spcBef>
                        <a:buNone/>
                      </a:pPr>
                      <a:r>
                        <a:rPr lang="en-US" sz="1800" b="1" dirty="0" smtClean="0">
                          <a:sym typeface="Symbol"/>
                        </a:rPr>
                        <a:t>c</a:t>
                      </a:r>
                      <a:r>
                        <a:rPr lang="en-US" sz="1800" dirty="0" smtClean="0">
                          <a:sym typeface="Symbol"/>
                        </a:rPr>
                        <a:t>=3→7</a:t>
                      </a:r>
                      <a:endParaRPr lang="en-US" dirty="0"/>
                    </a:p>
                  </a:txBody>
                  <a:tcPr/>
                </a:tc>
                <a:tc>
                  <a:txBody>
                    <a:bodyPr/>
                    <a:lstStyle/>
                    <a:p>
                      <a:r>
                        <a:rPr lang="en-US" sz="1800" dirty="0" smtClean="0">
                          <a:sym typeface="Symbol"/>
                        </a:rPr>
                        <a:t>-Risk =</a:t>
                      </a:r>
                      <a:r>
                        <a:rPr lang="en-US" sz="1800" baseline="0" dirty="0" smtClean="0">
                          <a:sym typeface="Symbol"/>
                        </a:rPr>
                        <a:t> 5% = 0.05</a:t>
                      </a:r>
                    </a:p>
                    <a:p>
                      <a:r>
                        <a:rPr lang="en-US" sz="1800" baseline="0" dirty="0" smtClean="0">
                          <a:sym typeface="Symbol"/>
                        </a:rPr>
                        <a:t>AQL = 2% = 0.02</a:t>
                      </a:r>
                      <a:endParaRPr lang="en-US" dirty="0"/>
                    </a:p>
                  </a:txBody>
                  <a:tcPr/>
                </a:tc>
                <a:tc>
                  <a:txBody>
                    <a:bodyPr/>
                    <a:lstStyle/>
                    <a:p>
                      <a:r>
                        <a:rPr lang="en-US" sz="1800" dirty="0" smtClean="0">
                          <a:sym typeface="Symbol"/>
                        </a:rPr>
                        <a:t>-Risk = 10% = 0.10</a:t>
                      </a:r>
                    </a:p>
                    <a:p>
                      <a:r>
                        <a:rPr lang="en-US" sz="1800" baseline="0" dirty="0" smtClean="0">
                          <a:sym typeface="Symbol"/>
                        </a:rPr>
                        <a:t>LTPD =6% = 0.06</a:t>
                      </a:r>
                      <a:endParaRPr lang="en-US" dirty="0"/>
                    </a:p>
                  </a:txBody>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183961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Why Acceptance Sampling?</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152400" y="789296"/>
            <a:ext cx="8839200" cy="1763412"/>
          </a:xfrm>
        </p:spPr>
        <p:txBody>
          <a:bodyPr>
            <a:normAutofit lnSpcReduction="10000"/>
          </a:bodyPr>
          <a:lstStyle/>
          <a:p>
            <a:pPr marL="231775" indent="-231775">
              <a:spcBef>
                <a:spcPts val="1200"/>
              </a:spcBef>
            </a:pPr>
            <a:r>
              <a:rPr lang="en-US" altLang="en-US" dirty="0" smtClean="0"/>
              <a:t>Acceptance </a:t>
            </a:r>
            <a:r>
              <a:rPr lang="en-US" altLang="en-US" dirty="0"/>
              <a:t>Sampling refers to the process of </a:t>
            </a:r>
            <a:r>
              <a:rPr lang="en-US" altLang="en-US" u="sng" dirty="0"/>
              <a:t>randomly</a:t>
            </a:r>
            <a:r>
              <a:rPr lang="en-US" altLang="en-US" dirty="0"/>
              <a:t> inspecting or testing a certain number of items from a Lot or Batch in order to decide whether to accept or reject the entire Lot or </a:t>
            </a:r>
            <a:r>
              <a:rPr lang="en-US" altLang="en-US" dirty="0" smtClean="0"/>
              <a:t>Batch</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cxnSp>
        <p:nvCxnSpPr>
          <p:cNvPr id="12" name="Straight Arrow Connector 11"/>
          <p:cNvCxnSpPr>
            <a:stCxn id="4" idx="3"/>
            <a:endCxn id="8" idx="1"/>
          </p:cNvCxnSpPr>
          <p:nvPr/>
        </p:nvCxnSpPr>
        <p:spPr>
          <a:xfrm>
            <a:off x="1844040" y="3652834"/>
            <a:ext cx="917841" cy="2544"/>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14" idx="1"/>
          </p:cNvCxnSpPr>
          <p:nvPr/>
        </p:nvCxnSpPr>
        <p:spPr>
          <a:xfrm>
            <a:off x="3295281" y="3655378"/>
            <a:ext cx="893996" cy="269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Flowchart: Decision 19"/>
          <p:cNvSpPr/>
          <p:nvPr/>
        </p:nvSpPr>
        <p:spPr>
          <a:xfrm>
            <a:off x="5266088" y="3254177"/>
            <a:ext cx="1186542" cy="797314"/>
          </a:xfrm>
          <a:prstGeom prst="flowChartDecision">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1700"/>
              </a:lnSpc>
            </a:pPr>
            <a:r>
              <a:rPr lang="en-US" dirty="0" smtClean="0">
                <a:solidFill>
                  <a:schemeClr val="tx1"/>
                </a:solidFill>
              </a:rPr>
              <a:t>Is</a:t>
            </a:r>
          </a:p>
          <a:p>
            <a:pPr algn="ctr">
              <a:lnSpc>
                <a:spcPts val="1700"/>
              </a:lnSpc>
            </a:pPr>
            <a:r>
              <a:rPr lang="en-US" dirty="0" smtClean="0">
                <a:solidFill>
                  <a:schemeClr val="tx1"/>
                </a:solidFill>
              </a:rPr>
              <a:t> </a:t>
            </a:r>
            <a:r>
              <a:rPr lang="en-US" b="1" dirty="0" smtClean="0">
                <a:solidFill>
                  <a:schemeClr val="tx1"/>
                </a:solidFill>
              </a:rPr>
              <a:t>d</a:t>
            </a:r>
            <a:r>
              <a:rPr lang="en-US" u="sng" dirty="0" smtClean="0">
                <a:solidFill>
                  <a:schemeClr val="tx1"/>
                </a:solidFill>
              </a:rPr>
              <a:t>&lt; </a:t>
            </a:r>
            <a:r>
              <a:rPr lang="en-US" b="1" dirty="0" smtClean="0">
                <a:solidFill>
                  <a:schemeClr val="tx1"/>
                </a:solidFill>
              </a:rPr>
              <a:t>c</a:t>
            </a:r>
            <a:r>
              <a:rPr lang="en-US" dirty="0" smtClean="0">
                <a:solidFill>
                  <a:schemeClr val="tx1"/>
                </a:solidFill>
              </a:rPr>
              <a:t>?</a:t>
            </a:r>
            <a:endParaRPr lang="en-US" dirty="0">
              <a:solidFill>
                <a:schemeClr val="tx1"/>
              </a:solidFill>
            </a:endParaRPr>
          </a:p>
        </p:txBody>
      </p:sp>
      <p:cxnSp>
        <p:nvCxnSpPr>
          <p:cNvPr id="21" name="Straight Arrow Connector 20"/>
          <p:cNvCxnSpPr>
            <a:stCxn id="14" idx="3"/>
            <a:endCxn id="20" idx="1"/>
          </p:cNvCxnSpPr>
          <p:nvPr/>
        </p:nvCxnSpPr>
        <p:spPr>
          <a:xfrm flipV="1">
            <a:off x="4372157" y="3652834"/>
            <a:ext cx="893931" cy="5234"/>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0" idx="3"/>
            <a:endCxn id="28" idx="1"/>
          </p:cNvCxnSpPr>
          <p:nvPr/>
        </p:nvCxnSpPr>
        <p:spPr>
          <a:xfrm flipV="1">
            <a:off x="6452630" y="3648650"/>
            <a:ext cx="876650" cy="4184"/>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7329280" y="3374330"/>
            <a:ext cx="914400" cy="548640"/>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Accept </a:t>
            </a:r>
            <a:r>
              <a:rPr lang="en-US" dirty="0" smtClean="0">
                <a:solidFill>
                  <a:schemeClr val="tx1"/>
                </a:solidFill>
              </a:rPr>
              <a:t>the LOT</a:t>
            </a:r>
            <a:endParaRPr lang="en-US" dirty="0">
              <a:solidFill>
                <a:schemeClr val="tx1"/>
              </a:solidFill>
            </a:endParaRPr>
          </a:p>
        </p:txBody>
      </p:sp>
      <p:sp>
        <p:nvSpPr>
          <p:cNvPr id="29" name="TextBox 28"/>
          <p:cNvSpPr txBox="1"/>
          <p:nvPr/>
        </p:nvSpPr>
        <p:spPr>
          <a:xfrm>
            <a:off x="6683144" y="3327384"/>
            <a:ext cx="485518" cy="369332"/>
          </a:xfrm>
          <a:prstGeom prst="rect">
            <a:avLst/>
          </a:prstGeom>
          <a:noFill/>
        </p:spPr>
        <p:txBody>
          <a:bodyPr wrap="none" rtlCol="0">
            <a:spAutoFit/>
          </a:bodyPr>
          <a:lstStyle/>
          <a:p>
            <a:r>
              <a:rPr lang="en-US" dirty="0" smtClean="0"/>
              <a:t>Yes</a:t>
            </a:r>
            <a:endParaRPr lang="en-US" dirty="0"/>
          </a:p>
        </p:txBody>
      </p:sp>
      <p:sp>
        <p:nvSpPr>
          <p:cNvPr id="35" name="Rectangle 34"/>
          <p:cNvSpPr/>
          <p:nvPr/>
        </p:nvSpPr>
        <p:spPr>
          <a:xfrm>
            <a:off x="7315200" y="4267630"/>
            <a:ext cx="914400" cy="548640"/>
          </a:xfrm>
          <a:prstGeom prst="rect">
            <a:avLst/>
          </a:prstGeom>
          <a:solidFill>
            <a:srgbClr val="EE686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Reject </a:t>
            </a:r>
            <a:r>
              <a:rPr lang="en-US" dirty="0" smtClean="0">
                <a:solidFill>
                  <a:schemeClr val="tx1"/>
                </a:solidFill>
              </a:rPr>
              <a:t>the LOT</a:t>
            </a:r>
            <a:endParaRPr lang="en-US" dirty="0">
              <a:solidFill>
                <a:schemeClr val="tx1"/>
              </a:solidFill>
            </a:endParaRPr>
          </a:p>
        </p:txBody>
      </p:sp>
      <p:sp>
        <p:nvSpPr>
          <p:cNvPr id="36" name="TextBox 35"/>
          <p:cNvSpPr txBox="1"/>
          <p:nvPr/>
        </p:nvSpPr>
        <p:spPr>
          <a:xfrm>
            <a:off x="6344521" y="4234213"/>
            <a:ext cx="455574" cy="369332"/>
          </a:xfrm>
          <a:prstGeom prst="rect">
            <a:avLst/>
          </a:prstGeom>
          <a:noFill/>
        </p:spPr>
        <p:txBody>
          <a:bodyPr wrap="none" rtlCol="0">
            <a:spAutoFit/>
          </a:bodyPr>
          <a:lstStyle/>
          <a:p>
            <a:r>
              <a:rPr lang="en-US" dirty="0" smtClean="0"/>
              <a:t>No</a:t>
            </a:r>
            <a:endParaRPr lang="en-US" dirty="0"/>
          </a:p>
        </p:txBody>
      </p:sp>
      <p:cxnSp>
        <p:nvCxnSpPr>
          <p:cNvPr id="37" name="Straight Arrow Connector 36"/>
          <p:cNvCxnSpPr>
            <a:stCxn id="20" idx="2"/>
            <a:endCxn id="35" idx="1"/>
          </p:cNvCxnSpPr>
          <p:nvPr/>
        </p:nvCxnSpPr>
        <p:spPr>
          <a:xfrm rot="16200000" flipH="1">
            <a:off x="6342050" y="3568799"/>
            <a:ext cx="490459" cy="1455841"/>
          </a:xfrm>
          <a:prstGeom prst="bentConnector2">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0" name="Content Placeholder 4"/>
          <p:cNvSpPr>
            <a:spLocks noGrp="1"/>
          </p:cNvSpPr>
          <p:nvPr>
            <p:ph sz="half" idx="1"/>
          </p:nvPr>
        </p:nvSpPr>
        <p:spPr>
          <a:xfrm>
            <a:off x="152400" y="4681906"/>
            <a:ext cx="8839200" cy="2111616"/>
          </a:xfrm>
        </p:spPr>
        <p:txBody>
          <a:bodyPr>
            <a:normAutofit/>
          </a:bodyPr>
          <a:lstStyle/>
          <a:p>
            <a:pPr marL="231775" indent="-231775">
              <a:spcBef>
                <a:spcPts val="1200"/>
              </a:spcBef>
            </a:pPr>
            <a:r>
              <a:rPr lang="en-US" dirty="0" smtClean="0"/>
              <a:t>Acceptance </a:t>
            </a:r>
            <a:r>
              <a:rPr lang="en-US" dirty="0"/>
              <a:t>Sampling done because:</a:t>
            </a:r>
          </a:p>
          <a:p>
            <a:pPr marL="631825" lvl="1" indent="-344488">
              <a:spcBef>
                <a:spcPts val="1200"/>
              </a:spcBef>
            </a:pPr>
            <a:r>
              <a:rPr lang="en-US" dirty="0"/>
              <a:t>Inspection/Testing of entire Lot time-consuming, overly expensive and even, at times, </a:t>
            </a:r>
            <a:r>
              <a:rPr lang="en-US" dirty="0" smtClean="0"/>
              <a:t>impracticable</a:t>
            </a:r>
          </a:p>
          <a:p>
            <a:pPr marL="631825" lvl="1" indent="-344488">
              <a:spcBef>
                <a:spcPts val="1200"/>
              </a:spcBef>
            </a:pPr>
            <a:r>
              <a:rPr lang="en-US" dirty="0" smtClean="0"/>
              <a:t>Some </a:t>
            </a:r>
            <a:r>
              <a:rPr lang="en-US" dirty="0"/>
              <a:t>testing, if not most, is destructive</a:t>
            </a:r>
          </a:p>
        </p:txBody>
      </p:sp>
      <p:cxnSp>
        <p:nvCxnSpPr>
          <p:cNvPr id="44" name="Straight Arrow Connector 43"/>
          <p:cNvCxnSpPr>
            <a:stCxn id="42" idx="2"/>
            <a:endCxn id="20" idx="0"/>
          </p:cNvCxnSpPr>
          <p:nvPr/>
        </p:nvCxnSpPr>
        <p:spPr>
          <a:xfrm>
            <a:off x="5853332" y="2810184"/>
            <a:ext cx="6027" cy="443993"/>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88" name="Group 87"/>
          <p:cNvGrpSpPr/>
          <p:nvPr/>
        </p:nvGrpSpPr>
        <p:grpSpPr>
          <a:xfrm>
            <a:off x="2590800" y="3024578"/>
            <a:ext cx="875561" cy="842358"/>
            <a:chOff x="2590800" y="3161308"/>
            <a:chExt cx="875561" cy="842358"/>
          </a:xfrm>
        </p:grpSpPr>
        <p:grpSp>
          <p:nvGrpSpPr>
            <p:cNvPr id="10" name="Group 9"/>
            <p:cNvGrpSpPr/>
            <p:nvPr/>
          </p:nvGrpSpPr>
          <p:grpSpPr>
            <a:xfrm>
              <a:off x="2590800" y="3161308"/>
              <a:ext cx="875561" cy="842358"/>
              <a:chOff x="2495919" y="5295758"/>
              <a:chExt cx="875561" cy="842358"/>
            </a:xfrm>
          </p:grpSpPr>
          <p:sp>
            <p:nvSpPr>
              <p:cNvPr id="8" name="Rectangle 7"/>
              <p:cNvSpPr/>
              <p:nvPr/>
            </p:nvSpPr>
            <p:spPr>
              <a:xfrm>
                <a:off x="2667000" y="5715000"/>
                <a:ext cx="533400" cy="423116"/>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n</a:t>
                </a:r>
              </a:p>
            </p:txBody>
          </p:sp>
          <p:sp>
            <p:nvSpPr>
              <p:cNvPr id="9" name="TextBox 8"/>
              <p:cNvSpPr txBox="1"/>
              <p:nvPr/>
            </p:nvSpPr>
            <p:spPr>
              <a:xfrm>
                <a:off x="2495919" y="5295758"/>
                <a:ext cx="875561" cy="369332"/>
              </a:xfrm>
              <a:prstGeom prst="rect">
                <a:avLst/>
              </a:prstGeom>
              <a:noFill/>
            </p:spPr>
            <p:txBody>
              <a:bodyPr wrap="none" rtlCol="0">
                <a:spAutoFit/>
              </a:bodyPr>
              <a:lstStyle/>
              <a:p>
                <a:r>
                  <a:rPr lang="en-US" dirty="0" smtClean="0"/>
                  <a:t>Sample</a:t>
                </a:r>
                <a:endParaRPr lang="en-US" dirty="0"/>
              </a:p>
            </p:txBody>
          </p:sp>
        </p:grpSp>
        <p:sp>
          <p:nvSpPr>
            <p:cNvPr id="67" name="Rectangle 66"/>
            <p:cNvSpPr/>
            <p:nvPr/>
          </p:nvSpPr>
          <p:spPr>
            <a:xfrm>
              <a:off x="3107563" y="36528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8" name="Rectangle 67"/>
            <p:cNvSpPr/>
            <p:nvPr/>
          </p:nvSpPr>
          <p:spPr>
            <a:xfrm>
              <a:off x="2861048" y="38052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9" name="Rectangle 68"/>
            <p:cNvSpPr/>
            <p:nvPr/>
          </p:nvSpPr>
          <p:spPr>
            <a:xfrm>
              <a:off x="3153283" y="3890561"/>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grpSp>
      <p:grpSp>
        <p:nvGrpSpPr>
          <p:cNvPr id="74" name="Group 73"/>
          <p:cNvGrpSpPr/>
          <p:nvPr/>
        </p:nvGrpSpPr>
        <p:grpSpPr>
          <a:xfrm>
            <a:off x="3670168" y="2720131"/>
            <a:ext cx="1214282" cy="1029376"/>
            <a:chOff x="3670168" y="2838755"/>
            <a:chExt cx="1214282" cy="1029376"/>
          </a:xfrm>
        </p:grpSpPr>
        <p:grpSp>
          <p:nvGrpSpPr>
            <p:cNvPr id="13" name="Group 12"/>
            <p:cNvGrpSpPr/>
            <p:nvPr/>
          </p:nvGrpSpPr>
          <p:grpSpPr>
            <a:xfrm>
              <a:off x="3670168" y="2838755"/>
              <a:ext cx="1214282" cy="1029376"/>
              <a:chOff x="2061315" y="5315167"/>
              <a:chExt cx="1214282" cy="397033"/>
            </a:xfrm>
          </p:grpSpPr>
          <p:sp>
            <p:nvSpPr>
              <p:cNvPr id="14" name="Rectangle 13"/>
              <p:cNvSpPr/>
              <p:nvPr/>
            </p:nvSpPr>
            <p:spPr>
              <a:xfrm>
                <a:off x="2580424" y="5641663"/>
                <a:ext cx="182880" cy="70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tx1"/>
                  </a:solidFill>
                </a:endParaRPr>
              </a:p>
            </p:txBody>
          </p:sp>
          <p:sp>
            <p:nvSpPr>
              <p:cNvPr id="15" name="TextBox 14"/>
              <p:cNvSpPr txBox="1"/>
              <p:nvPr/>
            </p:nvSpPr>
            <p:spPr>
              <a:xfrm>
                <a:off x="2061315" y="5315167"/>
                <a:ext cx="1214282" cy="303947"/>
              </a:xfrm>
              <a:prstGeom prst="rect">
                <a:avLst/>
              </a:prstGeom>
              <a:noFill/>
            </p:spPr>
            <p:txBody>
              <a:bodyPr wrap="square" rtlCol="0">
                <a:spAutoFit/>
              </a:bodyPr>
              <a:lstStyle/>
              <a:p>
                <a:pPr algn="ctr">
                  <a:lnSpc>
                    <a:spcPts val="1800"/>
                  </a:lnSpc>
                </a:pPr>
                <a:r>
                  <a:rPr lang="en-US" dirty="0" smtClean="0"/>
                  <a:t>Defectives (</a:t>
                </a:r>
                <a:r>
                  <a:rPr lang="en-US" b="1" dirty="0" smtClean="0"/>
                  <a:t>d</a:t>
                </a:r>
                <a:r>
                  <a:rPr lang="en-US" dirty="0" smtClean="0"/>
                  <a:t>) in Sample</a:t>
                </a:r>
              </a:p>
            </p:txBody>
          </p:sp>
        </p:grpSp>
        <p:grpSp>
          <p:nvGrpSpPr>
            <p:cNvPr id="73" name="Group 72"/>
            <p:cNvGrpSpPr/>
            <p:nvPr/>
          </p:nvGrpSpPr>
          <p:grpSpPr>
            <a:xfrm>
              <a:off x="4222064" y="3723137"/>
              <a:ext cx="122128" cy="118283"/>
              <a:chOff x="4222064" y="3723137"/>
              <a:chExt cx="122128" cy="118283"/>
            </a:xfrm>
          </p:grpSpPr>
          <p:sp>
            <p:nvSpPr>
              <p:cNvPr id="70" name="Rectangle 69"/>
              <p:cNvSpPr/>
              <p:nvPr/>
            </p:nvSpPr>
            <p:spPr>
              <a:xfrm>
                <a:off x="4241565" y="372313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71" name="Rectangle 70"/>
              <p:cNvSpPr/>
              <p:nvPr/>
            </p:nvSpPr>
            <p:spPr>
              <a:xfrm>
                <a:off x="4222064" y="3795700"/>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72" name="Rectangle 71"/>
              <p:cNvSpPr/>
              <p:nvPr/>
            </p:nvSpPr>
            <p:spPr>
              <a:xfrm>
                <a:off x="4298472" y="3783422"/>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grpSp>
      </p:grpSp>
      <p:grpSp>
        <p:nvGrpSpPr>
          <p:cNvPr id="87" name="Group 86"/>
          <p:cNvGrpSpPr/>
          <p:nvPr/>
        </p:nvGrpSpPr>
        <p:grpSpPr>
          <a:xfrm>
            <a:off x="289560" y="2921314"/>
            <a:ext cx="1554480" cy="1463040"/>
            <a:chOff x="289560" y="3058044"/>
            <a:chExt cx="1554480" cy="1463040"/>
          </a:xfrm>
        </p:grpSpPr>
        <p:sp>
          <p:nvSpPr>
            <p:cNvPr id="4" name="Rectangle 3"/>
            <p:cNvSpPr/>
            <p:nvPr/>
          </p:nvSpPr>
          <p:spPr>
            <a:xfrm>
              <a:off x="289560" y="3058044"/>
              <a:ext cx="1554480" cy="1463040"/>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LOT </a:t>
              </a:r>
            </a:p>
            <a:p>
              <a:pPr algn="ctr"/>
              <a:r>
                <a:rPr lang="en-US" b="1" dirty="0" smtClean="0">
                  <a:solidFill>
                    <a:schemeClr val="tx1"/>
                  </a:solidFill>
                </a:rPr>
                <a:t>N</a:t>
              </a:r>
              <a:endParaRPr lang="en-US" dirty="0">
                <a:solidFill>
                  <a:schemeClr val="tx1"/>
                </a:solidFill>
              </a:endParaRPr>
            </a:p>
          </p:txBody>
        </p:sp>
        <p:sp>
          <p:nvSpPr>
            <p:cNvPr id="47" name="Rectangle 46"/>
            <p:cNvSpPr/>
            <p:nvPr/>
          </p:nvSpPr>
          <p:spPr>
            <a:xfrm>
              <a:off x="493872" y="329143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48" name="Rectangle 47"/>
            <p:cNvSpPr/>
            <p:nvPr/>
          </p:nvSpPr>
          <p:spPr>
            <a:xfrm>
              <a:off x="646272" y="344383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49" name="Rectangle 48"/>
            <p:cNvSpPr/>
            <p:nvPr/>
          </p:nvSpPr>
          <p:spPr>
            <a:xfrm>
              <a:off x="585312" y="3860538"/>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0" name="Rectangle 49"/>
            <p:cNvSpPr/>
            <p:nvPr/>
          </p:nvSpPr>
          <p:spPr>
            <a:xfrm>
              <a:off x="1450475" y="33480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1" name="Rectangle 50"/>
            <p:cNvSpPr/>
            <p:nvPr/>
          </p:nvSpPr>
          <p:spPr>
            <a:xfrm>
              <a:off x="1399409" y="3950431"/>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2" name="Rectangle 51"/>
            <p:cNvSpPr/>
            <p:nvPr/>
          </p:nvSpPr>
          <p:spPr>
            <a:xfrm>
              <a:off x="995374" y="326857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3" name="Rectangle 52"/>
            <p:cNvSpPr/>
            <p:nvPr/>
          </p:nvSpPr>
          <p:spPr>
            <a:xfrm>
              <a:off x="798672" y="359623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4" name="Rectangle 53"/>
            <p:cNvSpPr/>
            <p:nvPr/>
          </p:nvSpPr>
          <p:spPr>
            <a:xfrm>
              <a:off x="737712" y="4012938"/>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5" name="Rectangle 54"/>
            <p:cNvSpPr/>
            <p:nvPr/>
          </p:nvSpPr>
          <p:spPr>
            <a:xfrm>
              <a:off x="1602875" y="35004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6" name="Rectangle 55"/>
            <p:cNvSpPr/>
            <p:nvPr/>
          </p:nvSpPr>
          <p:spPr>
            <a:xfrm>
              <a:off x="1648595" y="4125691"/>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7" name="Rectangle 56"/>
            <p:cNvSpPr/>
            <p:nvPr/>
          </p:nvSpPr>
          <p:spPr>
            <a:xfrm>
              <a:off x="399757" y="359623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8" name="Rectangle 57"/>
            <p:cNvSpPr/>
            <p:nvPr/>
          </p:nvSpPr>
          <p:spPr>
            <a:xfrm>
              <a:off x="1021080" y="4083918"/>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59" name="Rectangle 58"/>
            <p:cNvSpPr/>
            <p:nvPr/>
          </p:nvSpPr>
          <p:spPr>
            <a:xfrm>
              <a:off x="491197" y="4165338"/>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0" name="Rectangle 59"/>
            <p:cNvSpPr/>
            <p:nvPr/>
          </p:nvSpPr>
          <p:spPr>
            <a:xfrm>
              <a:off x="1356360" y="36528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1" name="Rectangle 60"/>
            <p:cNvSpPr/>
            <p:nvPr/>
          </p:nvSpPr>
          <p:spPr>
            <a:xfrm>
              <a:off x="1402080" y="4278091"/>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2" name="Rectangle 61"/>
            <p:cNvSpPr/>
            <p:nvPr/>
          </p:nvSpPr>
          <p:spPr>
            <a:xfrm>
              <a:off x="552157" y="3692022"/>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3" name="Rectangle 62"/>
            <p:cNvSpPr/>
            <p:nvPr/>
          </p:nvSpPr>
          <p:spPr>
            <a:xfrm>
              <a:off x="704557" y="3844422"/>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4" name="Rectangle 63"/>
            <p:cNvSpPr/>
            <p:nvPr/>
          </p:nvSpPr>
          <p:spPr>
            <a:xfrm>
              <a:off x="643597" y="426112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5" name="Rectangle 64"/>
            <p:cNvSpPr/>
            <p:nvPr/>
          </p:nvSpPr>
          <p:spPr>
            <a:xfrm>
              <a:off x="1508760" y="3748666"/>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66" name="Rectangle 65"/>
            <p:cNvSpPr/>
            <p:nvPr/>
          </p:nvSpPr>
          <p:spPr>
            <a:xfrm>
              <a:off x="1554480" y="4373880"/>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82" name="Rectangle 81"/>
            <p:cNvSpPr/>
            <p:nvPr/>
          </p:nvSpPr>
          <p:spPr>
            <a:xfrm>
              <a:off x="1755275" y="3652877"/>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83" name="Rectangle 82"/>
            <p:cNvSpPr/>
            <p:nvPr/>
          </p:nvSpPr>
          <p:spPr>
            <a:xfrm>
              <a:off x="1661160" y="3901066"/>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grpSp>
      <p:grpSp>
        <p:nvGrpSpPr>
          <p:cNvPr id="86" name="Group 85"/>
          <p:cNvGrpSpPr/>
          <p:nvPr/>
        </p:nvGrpSpPr>
        <p:grpSpPr>
          <a:xfrm>
            <a:off x="5761892" y="2438400"/>
            <a:ext cx="2362201" cy="557203"/>
            <a:chOff x="5761892" y="2575130"/>
            <a:chExt cx="2362201" cy="557203"/>
          </a:xfrm>
        </p:grpSpPr>
        <p:grpSp>
          <p:nvGrpSpPr>
            <p:cNvPr id="41" name="Group 40"/>
            <p:cNvGrpSpPr/>
            <p:nvPr/>
          </p:nvGrpSpPr>
          <p:grpSpPr>
            <a:xfrm>
              <a:off x="5761892" y="2575130"/>
              <a:ext cx="2362201" cy="557203"/>
              <a:chOff x="907262" y="5472831"/>
              <a:chExt cx="2362201" cy="214915"/>
            </a:xfrm>
          </p:grpSpPr>
          <p:sp>
            <p:nvSpPr>
              <p:cNvPr id="42" name="Rectangle 41"/>
              <p:cNvSpPr/>
              <p:nvPr/>
            </p:nvSpPr>
            <p:spPr>
              <a:xfrm>
                <a:off x="907262" y="5545693"/>
                <a:ext cx="182880" cy="70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43" name="TextBox 42"/>
              <p:cNvSpPr txBox="1"/>
              <p:nvPr/>
            </p:nvSpPr>
            <p:spPr>
              <a:xfrm>
                <a:off x="1052146" y="5472831"/>
                <a:ext cx="2217317" cy="214915"/>
              </a:xfrm>
              <a:prstGeom prst="rect">
                <a:avLst/>
              </a:prstGeom>
              <a:noFill/>
            </p:spPr>
            <p:txBody>
              <a:bodyPr wrap="square" rtlCol="0">
                <a:spAutoFit/>
              </a:bodyPr>
              <a:lstStyle/>
              <a:p>
                <a:pPr>
                  <a:lnSpc>
                    <a:spcPts val="1800"/>
                  </a:lnSpc>
                </a:pPr>
                <a:r>
                  <a:rPr lang="en-US" dirty="0" smtClean="0"/>
                  <a:t>Permissible Number (</a:t>
                </a:r>
                <a:r>
                  <a:rPr lang="en-US" b="1" dirty="0" smtClean="0"/>
                  <a:t>c</a:t>
                </a:r>
                <a:r>
                  <a:rPr lang="en-US" dirty="0" smtClean="0"/>
                  <a:t>) of Defectives</a:t>
                </a:r>
                <a:endParaRPr lang="en-US" dirty="0"/>
              </a:p>
            </p:txBody>
          </p:sp>
        </p:grpSp>
        <p:sp>
          <p:nvSpPr>
            <p:cNvPr id="84" name="Rectangle 83"/>
            <p:cNvSpPr/>
            <p:nvPr/>
          </p:nvSpPr>
          <p:spPr>
            <a:xfrm>
              <a:off x="5800062" y="2794079"/>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sp>
          <p:nvSpPr>
            <p:cNvPr id="85" name="Rectangle 84"/>
            <p:cNvSpPr/>
            <p:nvPr/>
          </p:nvSpPr>
          <p:spPr>
            <a:xfrm>
              <a:off x="5857892" y="2858933"/>
              <a:ext cx="45720"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endParaRPr>
            </a:p>
          </p:txBody>
        </p:sp>
      </p:grpSp>
    </p:spTree>
    <p:extLst>
      <p:ext uri="{BB962C8B-B14F-4D97-AF65-F5344CB8AC3E}">
        <p14:creationId xmlns:p14="http://schemas.microsoft.com/office/powerpoint/2010/main" val="2234803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500"/>
                                        <p:tgtEl>
                                          <p:spTgt spid="8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8"/>
                                        </p:tgtEl>
                                        <p:attrNameLst>
                                          <p:attrName>style.visibility</p:attrName>
                                        </p:attrNameLst>
                                      </p:cBhvr>
                                      <p:to>
                                        <p:strVal val="visible"/>
                                      </p:to>
                                    </p:set>
                                    <p:animEffect transition="in" filter="fade">
                                      <p:cBhvr>
                                        <p:cTn id="20" dur="500"/>
                                        <p:tgtEl>
                                          <p:spTgt spid="8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up)">
                                      <p:cBhvr>
                                        <p:cTn id="42" dur="500"/>
                                        <p:tgtEl>
                                          <p:spTgt spid="44"/>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0">
                                            <p:txEl>
                                              <p:pRg st="0" end="0"/>
                                            </p:txEl>
                                          </p:spTgt>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0">
                                            <p:txEl>
                                              <p:pRg st="2" end="2"/>
                                            </p:tx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0" grpId="0" animBg="1"/>
      <p:bldP spid="28" grpId="0" animBg="1"/>
      <p:bldP spid="29" grpId="0"/>
      <p:bldP spid="35" grpId="0" animBg="1"/>
      <p:bldP spid="36" grpId="0"/>
      <p:bldP spid="40"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37184"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Complete Acceptance Sampling Plan &amp; OC Curve … </a:t>
            </a:r>
            <a:r>
              <a:rPr lang="en-US" sz="2800" b="1" dirty="0" smtClean="0">
                <a:solidFill>
                  <a:srgbClr val="FF0000"/>
                </a:solidFill>
                <a:effectLst>
                  <a:outerShdw blurRad="38100" dist="38100" dir="2700000" algn="tl">
                    <a:srgbClr val="000000">
                      <a:alpha val="43137"/>
                    </a:srgbClr>
                  </a:outerShdw>
                </a:effectLst>
                <a:sym typeface="Symbol"/>
              </a:rPr>
              <a:t>4/5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2470222290"/>
              </p:ext>
            </p:extLst>
          </p:nvPr>
        </p:nvGraphicFramePr>
        <p:xfrm>
          <a:off x="117144" y="1823792"/>
          <a:ext cx="5050972" cy="4805680"/>
        </p:xfrm>
        <a:graphic>
          <a:graphicData uri="http://schemas.openxmlformats.org/drawingml/2006/table">
            <a:tbl>
              <a:tblPr firstRow="1" bandRow="1">
                <a:tableStyleId>{5940675A-B579-460E-94D1-54222C63F5DA}</a:tableStyleId>
              </a:tblPr>
              <a:tblGrid>
                <a:gridCol w="1262743"/>
                <a:gridCol w="1262743"/>
                <a:gridCol w="1262743"/>
                <a:gridCol w="1262743"/>
              </a:tblGrid>
              <a:tr h="370840">
                <a:tc rowSpan="2">
                  <a:txBody>
                    <a:bodyPr/>
                    <a:lstStyle/>
                    <a:p>
                      <a:pPr marL="0" indent="0" algn="ctr">
                        <a:spcBef>
                          <a:spcPts val="600"/>
                        </a:spcBef>
                        <a:buNone/>
                      </a:pPr>
                      <a:r>
                        <a:rPr lang="en-US" dirty="0" smtClean="0"/>
                        <a:t>Proportion Defective (</a:t>
                      </a:r>
                      <a:r>
                        <a:rPr lang="en-US" b="1" dirty="0" smtClean="0"/>
                        <a:t>p</a:t>
                      </a:r>
                      <a:r>
                        <a:rPr lang="en-US" dirty="0" smtClean="0"/>
                        <a:t>)</a:t>
                      </a:r>
                      <a:endParaRPr lang="en-US" dirty="0"/>
                    </a:p>
                  </a:txBody>
                  <a:tcPr anchor="b"/>
                </a:tc>
                <a:tc gridSpan="3">
                  <a:txBody>
                    <a:bodyPr/>
                    <a:lstStyle/>
                    <a:p>
                      <a:pPr marL="4763" indent="0" algn="ctr"/>
                      <a:r>
                        <a:rPr lang="en-US" b="1" dirty="0" smtClean="0"/>
                        <a:t>n = 120, c</a:t>
                      </a:r>
                      <a:r>
                        <a:rPr lang="en-US" b="1" baseline="0" dirty="0" smtClean="0"/>
                        <a:t> = 3</a:t>
                      </a:r>
                      <a:endParaRPr lang="en-US" b="1" dirty="0"/>
                    </a:p>
                  </a:txBody>
                  <a:tcPr anchor="b"/>
                </a:tc>
                <a:tc hMerge="1">
                  <a:txBody>
                    <a:bodyPr/>
                    <a:lstStyle/>
                    <a:p>
                      <a:pPr algn="ctr"/>
                      <a:endParaRPr lang="en-US" dirty="0"/>
                    </a:p>
                  </a:txBody>
                  <a:tcPr anchor="b"/>
                </a:tc>
                <a:tc hMerge="1">
                  <a:txBody>
                    <a:bodyPr/>
                    <a:lstStyle/>
                    <a:p>
                      <a:endParaRPr lang="en-US" dirty="0"/>
                    </a:p>
                  </a:txBody>
                  <a:tcPr anchor="b"/>
                </a:tc>
              </a:tr>
              <a:tr h="370840">
                <a:tc vMerge="1">
                  <a:txBody>
                    <a:bodyPr/>
                    <a:lstStyle/>
                    <a:p>
                      <a:pPr marL="0" indent="0" algn="ctr">
                        <a:spcBef>
                          <a:spcPts val="600"/>
                        </a:spcBef>
                        <a:buNone/>
                      </a:pPr>
                      <a:endParaRPr lang="en-US" dirty="0"/>
                    </a:p>
                  </a:txBody>
                  <a:tcPr/>
                </a:tc>
                <a:tc>
                  <a:txBody>
                    <a:bodyPr/>
                    <a:lstStyle/>
                    <a:p>
                      <a:pPr marL="4763" indent="0" algn="ctr"/>
                      <a:r>
                        <a:rPr lang="el-GR" b="1" dirty="0" smtClean="0"/>
                        <a:t>λ</a:t>
                      </a:r>
                      <a:r>
                        <a:rPr lang="el-GR" b="0" dirty="0" smtClean="0"/>
                        <a:t>=</a:t>
                      </a:r>
                      <a:r>
                        <a:rPr lang="en-US" b="1" dirty="0" smtClean="0"/>
                        <a:t>np</a:t>
                      </a:r>
                      <a:endParaRPr lang="en-US" b="1" dirty="0"/>
                    </a:p>
                  </a:txBody>
                  <a:tcPr anchor="b"/>
                </a:tc>
                <a:tc>
                  <a:txBody>
                    <a:bodyPr/>
                    <a:lstStyle/>
                    <a:p>
                      <a:pPr algn="ctr"/>
                      <a:r>
                        <a:rPr lang="en-US" dirty="0" smtClean="0"/>
                        <a:t>Probability of </a:t>
                      </a:r>
                      <a:r>
                        <a:rPr lang="en-US" b="1" dirty="0" smtClean="0"/>
                        <a:t>c</a:t>
                      </a:r>
                      <a:r>
                        <a:rPr lang="en-US" dirty="0" smtClean="0"/>
                        <a:t> or less defectives</a:t>
                      </a:r>
                      <a:endParaRPr lang="en-US" dirty="0"/>
                    </a:p>
                  </a:txBody>
                  <a:tcPr anchor="b"/>
                </a:tc>
                <a:tc>
                  <a:txBody>
                    <a:bodyPr/>
                    <a:lstStyle/>
                    <a:p>
                      <a:r>
                        <a:rPr lang="en-US" dirty="0" smtClean="0"/>
                        <a:t>Remarks</a:t>
                      </a:r>
                      <a:endParaRPr lang="en-US" dirty="0"/>
                    </a:p>
                  </a:txBody>
                  <a:tcPr anchor="b"/>
                </a:tc>
              </a:tr>
              <a:tr h="370840">
                <a:tc>
                  <a:txBody>
                    <a:bodyPr/>
                    <a:lstStyle/>
                    <a:p>
                      <a:pPr marL="0" indent="0">
                        <a:spcBef>
                          <a:spcPts val="600"/>
                        </a:spcBef>
                        <a:buNone/>
                      </a:pPr>
                      <a:r>
                        <a:rPr lang="en-US" sz="1800" dirty="0" smtClean="0">
                          <a:sym typeface="Symbol"/>
                        </a:rPr>
                        <a:t>0.01</a:t>
                      </a:r>
                    </a:p>
                    <a:p>
                      <a:pPr marL="0" indent="0">
                        <a:spcBef>
                          <a:spcPts val="600"/>
                        </a:spcBef>
                        <a:buNone/>
                      </a:pPr>
                      <a:r>
                        <a:rPr lang="en-US" sz="1800" dirty="0" smtClean="0">
                          <a:sym typeface="Symbol"/>
                        </a:rPr>
                        <a:t>0.02 </a:t>
                      </a:r>
                      <a:r>
                        <a:rPr lang="en-US" sz="1800" dirty="0" smtClean="0">
                          <a:solidFill>
                            <a:srgbClr val="0000FF"/>
                          </a:solidFill>
                          <a:sym typeface="Symbol"/>
                        </a:rPr>
                        <a:t>(AQL)</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0.03</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0.04</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0.05</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0.06 </a:t>
                      </a:r>
                      <a:r>
                        <a:rPr lang="en-US" sz="1800" dirty="0" smtClean="0">
                          <a:solidFill>
                            <a:srgbClr val="FF0000"/>
                          </a:solidFill>
                          <a:sym typeface="Symbol"/>
                        </a:rPr>
                        <a:t>(LTPD)</a:t>
                      </a:r>
                      <a:endParaRPr lang="en-US" sz="1800" dirty="0" smtClean="0">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0.07</a:t>
                      </a:r>
                      <a:endParaRPr lang="en-US" sz="1800" dirty="0" smtClean="0">
                        <a:solidFill>
                          <a:srgbClr val="FF0000"/>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0.08</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0.09</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0.10</a:t>
                      </a:r>
                      <a:endParaRPr lang="en-US" dirty="0"/>
                    </a:p>
                  </a:txBody>
                  <a:tcPr/>
                </a:tc>
                <a:tc>
                  <a:txBody>
                    <a:bodyPr/>
                    <a:lstStyle/>
                    <a:p>
                      <a:pPr>
                        <a:spcBef>
                          <a:spcPts val="600"/>
                        </a:spcBef>
                        <a:tabLst>
                          <a:tab pos="627063" algn="dec"/>
                        </a:tabLst>
                      </a:pPr>
                      <a:r>
                        <a:rPr lang="en-US" sz="1800" kern="1200" dirty="0" smtClean="0">
                          <a:solidFill>
                            <a:schemeClr val="tx1"/>
                          </a:solidFill>
                          <a:latin typeface="+mn-lt"/>
                          <a:ea typeface="+mn-ea"/>
                          <a:cs typeface="+mn-cs"/>
                        </a:rPr>
                        <a:t>	1.2</a:t>
                      </a:r>
                    </a:p>
                    <a:p>
                      <a:pPr>
                        <a:spcBef>
                          <a:spcPts val="600"/>
                        </a:spcBef>
                        <a:tabLst>
                          <a:tab pos="627063" algn="dec"/>
                        </a:tabLst>
                      </a:pPr>
                      <a:r>
                        <a:rPr lang="en-US" sz="1800" kern="1200" dirty="0" smtClean="0">
                          <a:solidFill>
                            <a:schemeClr val="tx1"/>
                          </a:solidFill>
                          <a:latin typeface="+mn-lt"/>
                          <a:ea typeface="+mn-ea"/>
                          <a:cs typeface="+mn-cs"/>
                        </a:rPr>
                        <a:t>	2.4</a:t>
                      </a:r>
                    </a:p>
                    <a:p>
                      <a:pPr>
                        <a:spcBef>
                          <a:spcPts val="600"/>
                        </a:spcBef>
                        <a:tabLst>
                          <a:tab pos="627063" algn="dec"/>
                        </a:tabLst>
                      </a:pPr>
                      <a:r>
                        <a:rPr lang="en-US" sz="1800" kern="1200" dirty="0" smtClean="0">
                          <a:solidFill>
                            <a:schemeClr val="tx1"/>
                          </a:solidFill>
                          <a:latin typeface="+mn-lt"/>
                          <a:ea typeface="+mn-ea"/>
                          <a:cs typeface="+mn-cs"/>
                        </a:rPr>
                        <a:t>	3.6</a:t>
                      </a:r>
                    </a:p>
                    <a:p>
                      <a:pPr>
                        <a:spcBef>
                          <a:spcPts val="600"/>
                        </a:spcBef>
                        <a:tabLst>
                          <a:tab pos="627063" algn="dec"/>
                        </a:tabLst>
                      </a:pPr>
                      <a:r>
                        <a:rPr lang="en-US" sz="1800" kern="1200" dirty="0" smtClean="0">
                          <a:solidFill>
                            <a:schemeClr val="tx1"/>
                          </a:solidFill>
                          <a:latin typeface="+mn-lt"/>
                          <a:ea typeface="+mn-ea"/>
                          <a:cs typeface="+mn-cs"/>
                        </a:rPr>
                        <a:t>	4.8</a:t>
                      </a:r>
                    </a:p>
                    <a:p>
                      <a:pPr>
                        <a:spcBef>
                          <a:spcPts val="600"/>
                        </a:spcBef>
                        <a:tabLst>
                          <a:tab pos="627063" algn="dec"/>
                        </a:tabLst>
                      </a:pPr>
                      <a:r>
                        <a:rPr lang="en-US" sz="1800" kern="1200" dirty="0" smtClean="0">
                          <a:solidFill>
                            <a:schemeClr val="tx1"/>
                          </a:solidFill>
                          <a:latin typeface="+mn-lt"/>
                          <a:ea typeface="+mn-ea"/>
                          <a:cs typeface="+mn-cs"/>
                        </a:rPr>
                        <a:t>	6.0</a:t>
                      </a:r>
                    </a:p>
                    <a:p>
                      <a:pPr>
                        <a:spcBef>
                          <a:spcPts val="600"/>
                        </a:spcBef>
                        <a:tabLst>
                          <a:tab pos="627063" algn="dec"/>
                        </a:tabLst>
                      </a:pPr>
                      <a:r>
                        <a:rPr lang="en-US" sz="1800" kern="1200" dirty="0" smtClean="0">
                          <a:solidFill>
                            <a:schemeClr val="tx1"/>
                          </a:solidFill>
                          <a:latin typeface="+mn-lt"/>
                          <a:ea typeface="+mn-ea"/>
                          <a:cs typeface="+mn-cs"/>
                        </a:rPr>
                        <a:t>	7.2</a:t>
                      </a:r>
                    </a:p>
                    <a:p>
                      <a:pPr>
                        <a:spcBef>
                          <a:spcPts val="600"/>
                        </a:spcBef>
                        <a:tabLst>
                          <a:tab pos="627063" algn="dec"/>
                        </a:tabLst>
                      </a:pPr>
                      <a:r>
                        <a:rPr lang="en-US" sz="1800" kern="1200" dirty="0" smtClean="0">
                          <a:solidFill>
                            <a:schemeClr val="tx1"/>
                          </a:solidFill>
                          <a:latin typeface="+mn-lt"/>
                          <a:ea typeface="+mn-ea"/>
                          <a:cs typeface="+mn-cs"/>
                        </a:rPr>
                        <a:t>	8.4</a:t>
                      </a:r>
                    </a:p>
                    <a:p>
                      <a:pPr>
                        <a:spcBef>
                          <a:spcPts val="600"/>
                        </a:spcBef>
                        <a:tabLst>
                          <a:tab pos="627063" algn="dec"/>
                        </a:tabLst>
                      </a:pPr>
                      <a:r>
                        <a:rPr lang="en-US" sz="1800" kern="1200" dirty="0" smtClean="0">
                          <a:solidFill>
                            <a:schemeClr val="tx1"/>
                          </a:solidFill>
                          <a:latin typeface="+mn-lt"/>
                          <a:ea typeface="+mn-ea"/>
                          <a:cs typeface="+mn-cs"/>
                        </a:rPr>
                        <a:t>	9.6</a:t>
                      </a:r>
                    </a:p>
                    <a:p>
                      <a:pPr>
                        <a:spcBef>
                          <a:spcPts val="600"/>
                        </a:spcBef>
                        <a:tabLst>
                          <a:tab pos="627063" algn="dec"/>
                        </a:tabLst>
                      </a:pPr>
                      <a:r>
                        <a:rPr lang="en-US" sz="1800" kern="1200" dirty="0" smtClean="0">
                          <a:solidFill>
                            <a:schemeClr val="tx1"/>
                          </a:solidFill>
                          <a:latin typeface="+mn-lt"/>
                          <a:ea typeface="+mn-ea"/>
                          <a:cs typeface="+mn-cs"/>
                        </a:rPr>
                        <a:t>	10.8</a:t>
                      </a:r>
                    </a:p>
                    <a:p>
                      <a:pPr>
                        <a:spcBef>
                          <a:spcPts val="600"/>
                        </a:spcBef>
                        <a:tabLst>
                          <a:tab pos="627063" algn="dec"/>
                        </a:tabLst>
                      </a:pPr>
                      <a:r>
                        <a:rPr lang="en-US" sz="1800" kern="1200" dirty="0" smtClean="0">
                          <a:solidFill>
                            <a:schemeClr val="tx1"/>
                          </a:solidFill>
                          <a:latin typeface="+mn-lt"/>
                          <a:ea typeface="+mn-ea"/>
                          <a:cs typeface="+mn-cs"/>
                        </a:rPr>
                        <a:t>	12.0</a:t>
                      </a:r>
                      <a:endParaRPr lang="en-US" sz="1800" kern="1200" dirty="0">
                        <a:solidFill>
                          <a:schemeClr val="tx1"/>
                        </a:solidFill>
                        <a:latin typeface="+mn-lt"/>
                        <a:ea typeface="+mn-ea"/>
                        <a:cs typeface="+mn-cs"/>
                      </a:endParaRPr>
                    </a:p>
                  </a:txBody>
                  <a:tcPr/>
                </a:tc>
                <a:tc>
                  <a:txBody>
                    <a:bodyPr/>
                    <a:lstStyle/>
                    <a:p>
                      <a:pPr algn="ctr">
                        <a:spcBef>
                          <a:spcPts val="600"/>
                        </a:spcBef>
                      </a:pPr>
                      <a:r>
                        <a:rPr lang="en-US" sz="1800" dirty="0" smtClean="0">
                          <a:sym typeface="Symbol"/>
                        </a:rPr>
                        <a:t>0.966</a:t>
                      </a:r>
                    </a:p>
                    <a:p>
                      <a:pPr algn="ctr">
                        <a:spcBef>
                          <a:spcPts val="600"/>
                        </a:spcBef>
                      </a:pPr>
                      <a:r>
                        <a:rPr lang="en-US" dirty="0" smtClean="0">
                          <a:solidFill>
                            <a:srgbClr val="0000FF"/>
                          </a:solidFill>
                        </a:rPr>
                        <a:t>0.779</a:t>
                      </a:r>
                    </a:p>
                    <a:p>
                      <a:pPr algn="ctr">
                        <a:spcBef>
                          <a:spcPts val="600"/>
                        </a:spcBef>
                      </a:pPr>
                      <a:r>
                        <a:rPr lang="en-US" dirty="0" smtClean="0"/>
                        <a:t>0.515</a:t>
                      </a:r>
                    </a:p>
                    <a:p>
                      <a:pPr algn="ctr">
                        <a:spcBef>
                          <a:spcPts val="600"/>
                        </a:spcBef>
                      </a:pPr>
                      <a:r>
                        <a:rPr lang="en-US" dirty="0" smtClean="0"/>
                        <a:t>0.294</a:t>
                      </a:r>
                    </a:p>
                    <a:p>
                      <a:pPr algn="ctr">
                        <a:spcBef>
                          <a:spcPts val="600"/>
                        </a:spcBef>
                      </a:pPr>
                      <a:r>
                        <a:rPr lang="en-US" dirty="0" smtClean="0"/>
                        <a:t>0.151</a:t>
                      </a:r>
                    </a:p>
                    <a:p>
                      <a:pPr algn="ctr">
                        <a:spcBef>
                          <a:spcPts val="600"/>
                        </a:spcBef>
                      </a:pPr>
                      <a:r>
                        <a:rPr lang="en-US" dirty="0" smtClean="0">
                          <a:solidFill>
                            <a:srgbClr val="FF0000"/>
                          </a:solidFill>
                        </a:rPr>
                        <a:t>0.072</a:t>
                      </a:r>
                    </a:p>
                    <a:p>
                      <a:pPr algn="ctr">
                        <a:spcBef>
                          <a:spcPts val="600"/>
                        </a:spcBef>
                      </a:pPr>
                      <a:r>
                        <a:rPr lang="en-US" dirty="0" smtClean="0">
                          <a:solidFill>
                            <a:schemeClr val="tx1"/>
                          </a:solidFill>
                        </a:rPr>
                        <a:t>0.032</a:t>
                      </a:r>
                    </a:p>
                    <a:p>
                      <a:pPr algn="ctr">
                        <a:spcBef>
                          <a:spcPts val="600"/>
                        </a:spcBef>
                      </a:pPr>
                      <a:r>
                        <a:rPr lang="en-US" dirty="0" smtClean="0">
                          <a:solidFill>
                            <a:schemeClr val="tx1"/>
                          </a:solidFill>
                        </a:rPr>
                        <a:t>0.014</a:t>
                      </a:r>
                    </a:p>
                    <a:p>
                      <a:pPr algn="ctr">
                        <a:spcBef>
                          <a:spcPts val="600"/>
                        </a:spcBef>
                      </a:pPr>
                      <a:r>
                        <a:rPr lang="en-US" dirty="0" smtClean="0"/>
                        <a:t>0.006</a:t>
                      </a:r>
                    </a:p>
                    <a:p>
                      <a:pPr algn="ctr">
                        <a:spcBef>
                          <a:spcPts val="600"/>
                        </a:spcBef>
                      </a:pPr>
                      <a:r>
                        <a:rPr lang="en-US" dirty="0" smtClean="0"/>
                        <a:t>0.002</a:t>
                      </a:r>
                      <a:endParaRPr lang="en-US" dirty="0"/>
                    </a:p>
                  </a:txBody>
                  <a:tcPr/>
                </a:tc>
                <a:tc>
                  <a:txBody>
                    <a:bodyPr/>
                    <a:lstStyle/>
                    <a:p>
                      <a:pPr algn="l">
                        <a:spcBef>
                          <a:spcPts val="600"/>
                        </a:spcBef>
                      </a:pPr>
                      <a:endParaRPr lang="en-US" dirty="0" smtClean="0"/>
                    </a:p>
                    <a:p>
                      <a:pPr algn="l">
                        <a:spcBef>
                          <a:spcPts val="600"/>
                        </a:spcBef>
                      </a:pPr>
                      <a:r>
                        <a:rPr lang="en-US" sz="1800" dirty="0" smtClean="0">
                          <a:solidFill>
                            <a:srgbClr val="0000FF"/>
                          </a:solidFill>
                          <a:sym typeface="Symbol"/>
                        </a:rPr>
                        <a:t> = 0.221</a:t>
                      </a:r>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olidFill>
                            <a:srgbClr val="FF0000"/>
                          </a:solidFill>
                          <a:sym typeface="Symbol"/>
                        </a:rPr>
                        <a:t></a:t>
                      </a:r>
                      <a:endParaRPr lang="en-US" dirty="0" smtClean="0">
                        <a:solidFill>
                          <a:srgbClr val="FF0000"/>
                        </a:solidFill>
                      </a:endParaRPr>
                    </a:p>
                    <a:p>
                      <a:pPr algn="l">
                        <a:spcBef>
                          <a:spcPts val="600"/>
                        </a:spcBef>
                      </a:pPr>
                      <a:endParaRPr lang="en-US" sz="1800" dirty="0" smtClean="0">
                        <a:solidFill>
                          <a:srgbClr val="FF0000"/>
                        </a:solidFill>
                        <a:sym typeface="Symbol"/>
                      </a:endParaRPr>
                    </a:p>
                  </a:txBody>
                  <a:tcPr/>
                </a:tc>
              </a:tr>
            </a:tbl>
          </a:graphicData>
        </a:graphic>
      </p:graphicFrame>
      <p:graphicFrame>
        <p:nvGraphicFramePr>
          <p:cNvPr id="8" name="Table 7"/>
          <p:cNvGraphicFramePr>
            <a:graphicFrameLocks noGrp="1"/>
          </p:cNvGraphicFramePr>
          <p:nvPr>
            <p:extLst/>
          </p:nvPr>
        </p:nvGraphicFramePr>
        <p:xfrm>
          <a:off x="405245" y="828265"/>
          <a:ext cx="8305800" cy="9144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0"/>
                        </a:spcBef>
                        <a:buNone/>
                      </a:pPr>
                      <a:r>
                        <a:rPr lang="en-US" sz="1800" dirty="0" smtClean="0">
                          <a:sym typeface="Symbol"/>
                        </a:rPr>
                        <a:t>N=2,000</a:t>
                      </a:r>
                    </a:p>
                    <a:p>
                      <a:pPr marL="0" indent="0">
                        <a:spcBef>
                          <a:spcPts val="0"/>
                        </a:spcBef>
                        <a:buNone/>
                      </a:pPr>
                      <a:r>
                        <a:rPr lang="en-US" sz="1800" dirty="0" smtClean="0">
                          <a:sym typeface="Symbol"/>
                        </a:rPr>
                        <a:t>n=120  200</a:t>
                      </a:r>
                    </a:p>
                    <a:p>
                      <a:pPr marL="0" indent="0">
                        <a:spcBef>
                          <a:spcPts val="0"/>
                        </a:spcBef>
                        <a:buNone/>
                      </a:pPr>
                      <a:r>
                        <a:rPr lang="en-US" sz="1800" dirty="0" smtClean="0">
                          <a:sym typeface="Symbol"/>
                        </a:rPr>
                        <a:t>c=3  7</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0"/>
                        </a:spcBef>
                      </a:pPr>
                      <a:r>
                        <a:rPr lang="en-US" sz="1800" dirty="0" smtClean="0">
                          <a:sym typeface="Symbol"/>
                        </a:rPr>
                        <a:t>-Risk =</a:t>
                      </a:r>
                      <a:r>
                        <a:rPr lang="en-US" sz="1800" baseline="0" dirty="0" smtClean="0">
                          <a:sym typeface="Symbol"/>
                        </a:rPr>
                        <a:t> 5% = 0.05</a:t>
                      </a:r>
                    </a:p>
                    <a:p>
                      <a:pPr>
                        <a:spcBef>
                          <a:spcPts val="0"/>
                        </a:spcBef>
                      </a:pPr>
                      <a:r>
                        <a:rPr lang="en-US" sz="1800" baseline="0" dirty="0" smtClean="0">
                          <a:sym typeface="Symbol"/>
                        </a:rPr>
                        <a:t>AQL = 2% = 0.02</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0"/>
                        </a:spcBef>
                      </a:pPr>
                      <a:r>
                        <a:rPr lang="en-US" sz="1800" dirty="0" smtClean="0">
                          <a:sym typeface="Symbol"/>
                        </a:rPr>
                        <a:t>-Risk = 10% = 0.10</a:t>
                      </a:r>
                    </a:p>
                    <a:p>
                      <a:pPr>
                        <a:spcBef>
                          <a:spcPts val="0"/>
                        </a:spcBef>
                      </a:pPr>
                      <a:r>
                        <a:rPr lang="en-US" sz="1800" baseline="0" dirty="0" smtClean="0">
                          <a:sym typeface="Symbol"/>
                        </a:rPr>
                        <a:t>LTPD = 6% = 0.06</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802172310"/>
              </p:ext>
            </p:extLst>
          </p:nvPr>
        </p:nvGraphicFramePr>
        <p:xfrm>
          <a:off x="5168115" y="1823792"/>
          <a:ext cx="3788229" cy="4805680"/>
        </p:xfrm>
        <a:graphic>
          <a:graphicData uri="http://schemas.openxmlformats.org/drawingml/2006/table">
            <a:tbl>
              <a:tblPr firstRow="1" bandRow="1">
                <a:tableStyleId>{5940675A-B579-460E-94D1-54222C63F5DA}</a:tableStyleId>
              </a:tblPr>
              <a:tblGrid>
                <a:gridCol w="1262743"/>
                <a:gridCol w="1262743"/>
                <a:gridCol w="1262743"/>
              </a:tblGrid>
              <a:tr h="370840">
                <a:tc gridSpan="3">
                  <a:txBody>
                    <a:bodyPr/>
                    <a:lstStyle/>
                    <a:p>
                      <a:pPr marL="4763" indent="0" algn="ctr"/>
                      <a:r>
                        <a:rPr lang="en-US" b="1" dirty="0" smtClean="0"/>
                        <a:t>n = 200, c</a:t>
                      </a:r>
                      <a:r>
                        <a:rPr lang="en-US" b="1" baseline="0" dirty="0" smtClean="0"/>
                        <a:t> = 7</a:t>
                      </a:r>
                      <a:endParaRPr lang="en-US" b="1" dirty="0"/>
                    </a:p>
                  </a:txBody>
                  <a:tcPr anchor="b"/>
                </a:tc>
                <a:tc hMerge="1">
                  <a:txBody>
                    <a:bodyPr/>
                    <a:lstStyle/>
                    <a:p>
                      <a:pPr algn="ctr"/>
                      <a:endParaRPr lang="en-US" dirty="0"/>
                    </a:p>
                  </a:txBody>
                  <a:tcPr anchor="b"/>
                </a:tc>
                <a:tc hMerge="1">
                  <a:txBody>
                    <a:bodyPr/>
                    <a:lstStyle/>
                    <a:p>
                      <a:endParaRPr lang="en-US" dirty="0"/>
                    </a:p>
                  </a:txBody>
                  <a:tcPr anchor="b"/>
                </a:tc>
              </a:tr>
              <a:tr h="370840">
                <a:tc>
                  <a:txBody>
                    <a:bodyPr/>
                    <a:lstStyle/>
                    <a:p>
                      <a:pPr marL="4763" indent="0" algn="ctr"/>
                      <a:r>
                        <a:rPr lang="el-GR" b="1" dirty="0" smtClean="0"/>
                        <a:t>λ=</a:t>
                      </a:r>
                      <a:r>
                        <a:rPr lang="en-US" b="1" dirty="0" smtClean="0"/>
                        <a:t>np</a:t>
                      </a:r>
                      <a:endParaRPr lang="en-US" b="1" dirty="0"/>
                    </a:p>
                  </a:txBody>
                  <a:tcPr anchor="b"/>
                </a:tc>
                <a:tc>
                  <a:txBody>
                    <a:bodyPr/>
                    <a:lstStyle/>
                    <a:p>
                      <a:pPr algn="ctr"/>
                      <a:r>
                        <a:rPr lang="en-US" dirty="0" smtClean="0"/>
                        <a:t>Probability of </a:t>
                      </a:r>
                      <a:r>
                        <a:rPr lang="en-US" b="1" dirty="0" smtClean="0"/>
                        <a:t>c</a:t>
                      </a:r>
                      <a:r>
                        <a:rPr lang="en-US" dirty="0" smtClean="0"/>
                        <a:t> or less defectives</a:t>
                      </a:r>
                      <a:endParaRPr lang="en-US" dirty="0"/>
                    </a:p>
                  </a:txBody>
                  <a:tcPr anchor="b"/>
                </a:tc>
                <a:tc>
                  <a:txBody>
                    <a:bodyPr/>
                    <a:lstStyle/>
                    <a:p>
                      <a:r>
                        <a:rPr lang="en-US" dirty="0" smtClean="0"/>
                        <a:t>Remarks</a:t>
                      </a:r>
                      <a:endParaRPr lang="en-US" dirty="0"/>
                    </a:p>
                  </a:txBody>
                  <a:tcPr anchor="b"/>
                </a:tc>
              </a:tr>
              <a:tr h="370840">
                <a:tc>
                  <a:txBody>
                    <a:bodyPr/>
                    <a:lstStyle/>
                    <a:p>
                      <a:pPr marL="0" indent="0" algn="l">
                        <a:spcBef>
                          <a:spcPts val="600"/>
                        </a:spcBef>
                        <a:tabLst>
                          <a:tab pos="463550" algn="dec"/>
                        </a:tabLst>
                      </a:pPr>
                      <a:r>
                        <a:rPr lang="en-US" sz="1800" dirty="0" smtClean="0">
                          <a:solidFill>
                            <a:schemeClr val="tx1"/>
                          </a:solidFill>
                          <a:sym typeface="Symbol"/>
                        </a:rPr>
                        <a:t>	2.0</a:t>
                      </a:r>
                    </a:p>
                    <a:p>
                      <a:pPr marL="0" indent="0" algn="l">
                        <a:spcBef>
                          <a:spcPts val="600"/>
                        </a:spcBef>
                        <a:tabLst>
                          <a:tab pos="463550" algn="dec"/>
                        </a:tabLst>
                      </a:pPr>
                      <a:r>
                        <a:rPr lang="en-US" sz="1800" dirty="0" smtClean="0">
                          <a:solidFill>
                            <a:srgbClr val="0000FF"/>
                          </a:solidFill>
                          <a:sym typeface="Symbol"/>
                        </a:rPr>
                        <a:t>	</a:t>
                      </a:r>
                      <a:r>
                        <a:rPr lang="en-US" sz="1800" dirty="0" smtClean="0">
                          <a:solidFill>
                            <a:schemeClr val="tx1"/>
                          </a:solidFill>
                          <a:sym typeface="Symbol"/>
                        </a:rPr>
                        <a:t>4.0</a:t>
                      </a:r>
                    </a:p>
                    <a:p>
                      <a:pPr marL="0" indent="0" algn="l">
                        <a:spcBef>
                          <a:spcPts val="600"/>
                        </a:spcBef>
                        <a:tabLst>
                          <a:tab pos="463550" algn="dec"/>
                        </a:tabLst>
                      </a:pPr>
                      <a:r>
                        <a:rPr lang="en-US" sz="1800" dirty="0" smtClean="0">
                          <a:solidFill>
                            <a:schemeClr val="tx1"/>
                          </a:solidFill>
                          <a:sym typeface="Symbol"/>
                        </a:rPr>
                        <a:t>	6.0</a:t>
                      </a:r>
                    </a:p>
                    <a:p>
                      <a:pPr marL="0" indent="0" algn="l">
                        <a:spcBef>
                          <a:spcPts val="600"/>
                        </a:spcBef>
                        <a:tabLst>
                          <a:tab pos="463550" algn="dec"/>
                        </a:tabLst>
                      </a:pPr>
                      <a:r>
                        <a:rPr lang="en-US" sz="1800" dirty="0" smtClean="0">
                          <a:solidFill>
                            <a:schemeClr val="tx1"/>
                          </a:solidFill>
                          <a:sym typeface="Symbol"/>
                        </a:rPr>
                        <a:t>	8.0</a:t>
                      </a:r>
                    </a:p>
                    <a:p>
                      <a:pPr marL="0" indent="0" algn="l">
                        <a:spcBef>
                          <a:spcPts val="600"/>
                        </a:spcBef>
                        <a:tabLst>
                          <a:tab pos="463550" algn="dec"/>
                        </a:tabLst>
                      </a:pPr>
                      <a:r>
                        <a:rPr lang="en-US" sz="1800" dirty="0" smtClean="0">
                          <a:solidFill>
                            <a:schemeClr val="tx1"/>
                          </a:solidFill>
                          <a:sym typeface="Symbol"/>
                        </a:rPr>
                        <a:t>	10.0</a:t>
                      </a:r>
                    </a:p>
                    <a:p>
                      <a:pPr marL="0" indent="0" algn="l">
                        <a:spcBef>
                          <a:spcPts val="600"/>
                        </a:spcBef>
                        <a:tabLst>
                          <a:tab pos="463550" algn="dec"/>
                        </a:tabLst>
                      </a:pPr>
                      <a:r>
                        <a:rPr lang="en-US" sz="1800" dirty="0" smtClean="0">
                          <a:solidFill>
                            <a:schemeClr val="tx1"/>
                          </a:solidFill>
                          <a:sym typeface="Symbol"/>
                        </a:rPr>
                        <a:t>	12.0</a:t>
                      </a:r>
                    </a:p>
                    <a:p>
                      <a:pPr marL="0" indent="0" algn="l">
                        <a:spcBef>
                          <a:spcPts val="600"/>
                        </a:spcBef>
                        <a:tabLst>
                          <a:tab pos="463550" algn="dec"/>
                        </a:tabLst>
                      </a:pPr>
                      <a:r>
                        <a:rPr lang="en-US" sz="1800" dirty="0" smtClean="0">
                          <a:solidFill>
                            <a:schemeClr val="tx1"/>
                          </a:solidFill>
                          <a:sym typeface="Symbol"/>
                        </a:rPr>
                        <a:t>	14.0</a:t>
                      </a:r>
                    </a:p>
                    <a:p>
                      <a:pPr marL="0" indent="0" algn="l">
                        <a:spcBef>
                          <a:spcPts val="600"/>
                        </a:spcBef>
                        <a:tabLst>
                          <a:tab pos="463550" algn="dec"/>
                        </a:tabLst>
                      </a:pPr>
                      <a:r>
                        <a:rPr lang="en-US" sz="1800" dirty="0" smtClean="0">
                          <a:solidFill>
                            <a:schemeClr val="tx1"/>
                          </a:solidFill>
                          <a:sym typeface="Symbol"/>
                        </a:rPr>
                        <a:t>	16.0</a:t>
                      </a:r>
                    </a:p>
                    <a:p>
                      <a:pPr marL="0" indent="0" algn="l">
                        <a:spcBef>
                          <a:spcPts val="600"/>
                        </a:spcBef>
                        <a:tabLst>
                          <a:tab pos="463550" algn="dec"/>
                        </a:tabLst>
                      </a:pPr>
                      <a:r>
                        <a:rPr lang="en-US" sz="1800" dirty="0" smtClean="0">
                          <a:solidFill>
                            <a:schemeClr val="tx1"/>
                          </a:solidFill>
                          <a:sym typeface="Symbol"/>
                        </a:rPr>
                        <a:t>	18.0</a:t>
                      </a:r>
                    </a:p>
                    <a:p>
                      <a:pPr marL="0" indent="0" algn="l">
                        <a:spcBef>
                          <a:spcPts val="600"/>
                        </a:spcBef>
                        <a:tabLst>
                          <a:tab pos="463550" algn="dec"/>
                        </a:tabLst>
                      </a:pPr>
                      <a:r>
                        <a:rPr lang="en-US" sz="1800" dirty="0" smtClean="0">
                          <a:solidFill>
                            <a:schemeClr val="tx1"/>
                          </a:solidFill>
                          <a:sym typeface="Symbol"/>
                        </a:rPr>
                        <a:t>	20.0</a:t>
                      </a:r>
                      <a:endParaRPr lang="en-US" sz="1800" dirty="0" smtClean="0">
                        <a:solidFill>
                          <a:srgbClr val="FF0000"/>
                        </a:solidFill>
                        <a:sym typeface="Symbol"/>
                      </a:endParaRPr>
                    </a:p>
                  </a:txBody>
                  <a:tcPr/>
                </a:tc>
                <a:tc>
                  <a:txBody>
                    <a:bodyPr/>
                    <a:lstStyle/>
                    <a:p>
                      <a:pPr marL="0" indent="0" algn="ctr">
                        <a:lnSpc>
                          <a:spcPct val="100000"/>
                        </a:lnSpc>
                      </a:pPr>
                      <a:r>
                        <a:rPr lang="en-US" sz="1800" kern="1200" dirty="0" smtClean="0">
                          <a:solidFill>
                            <a:schemeClr val="tx1"/>
                          </a:solidFill>
                          <a:latin typeface="+mn-lt"/>
                          <a:ea typeface="+mn-ea"/>
                          <a:cs typeface="+mn-cs"/>
                        </a:rPr>
                        <a:t>0.999</a:t>
                      </a:r>
                    </a:p>
                    <a:p>
                      <a:pPr marL="0" indent="0" algn="ctr">
                        <a:lnSpc>
                          <a:spcPct val="100000"/>
                        </a:lnSpc>
                        <a:spcBef>
                          <a:spcPts val="600"/>
                        </a:spcBef>
                      </a:pPr>
                      <a:r>
                        <a:rPr lang="en-US" sz="1800" kern="1200" dirty="0" smtClean="0">
                          <a:solidFill>
                            <a:srgbClr val="0000FF"/>
                          </a:solidFill>
                          <a:latin typeface="+mn-lt"/>
                          <a:ea typeface="+mn-ea"/>
                          <a:cs typeface="+mn-cs"/>
                        </a:rPr>
                        <a:t>0.949</a:t>
                      </a:r>
                      <a:endParaRPr lang="en-US" sz="1800" kern="1200" dirty="0" smtClean="0">
                        <a:solidFill>
                          <a:schemeClr val="tx1"/>
                        </a:solidFill>
                        <a:latin typeface="+mn-lt"/>
                        <a:ea typeface="+mn-ea"/>
                        <a:cs typeface="+mn-cs"/>
                      </a:endParaRPr>
                    </a:p>
                    <a:p>
                      <a:pPr marL="0" indent="0" algn="ctr">
                        <a:lnSpc>
                          <a:spcPct val="100000"/>
                        </a:lnSpc>
                        <a:spcBef>
                          <a:spcPts val="600"/>
                        </a:spcBef>
                      </a:pPr>
                      <a:r>
                        <a:rPr lang="en-US" sz="1800" kern="1200" dirty="0" smtClean="0">
                          <a:solidFill>
                            <a:schemeClr val="tx1"/>
                          </a:solidFill>
                          <a:latin typeface="+mn-lt"/>
                          <a:ea typeface="+mn-ea"/>
                          <a:cs typeface="+mn-cs"/>
                        </a:rPr>
                        <a:t>0.744</a:t>
                      </a:r>
                    </a:p>
                    <a:p>
                      <a:pPr marL="0" indent="0" algn="ctr">
                        <a:lnSpc>
                          <a:spcPct val="100000"/>
                        </a:lnSpc>
                        <a:spcBef>
                          <a:spcPts val="600"/>
                        </a:spcBef>
                      </a:pPr>
                      <a:r>
                        <a:rPr lang="en-US" sz="1800" kern="1200" dirty="0" smtClean="0">
                          <a:solidFill>
                            <a:schemeClr val="tx1"/>
                          </a:solidFill>
                          <a:latin typeface="+mn-lt"/>
                          <a:ea typeface="+mn-ea"/>
                          <a:cs typeface="+mn-cs"/>
                        </a:rPr>
                        <a:t>0.453</a:t>
                      </a:r>
                    </a:p>
                    <a:p>
                      <a:pPr marL="0" indent="0" algn="ctr">
                        <a:lnSpc>
                          <a:spcPct val="100000"/>
                        </a:lnSpc>
                        <a:spcBef>
                          <a:spcPts val="600"/>
                        </a:spcBef>
                      </a:pPr>
                      <a:r>
                        <a:rPr lang="en-US" sz="1800" kern="1200" dirty="0" smtClean="0">
                          <a:solidFill>
                            <a:schemeClr val="tx1"/>
                          </a:solidFill>
                          <a:latin typeface="+mn-lt"/>
                          <a:ea typeface="+mn-ea"/>
                          <a:cs typeface="+mn-cs"/>
                        </a:rPr>
                        <a:t>0.220</a:t>
                      </a:r>
                    </a:p>
                    <a:p>
                      <a:pPr marL="0" indent="0" algn="ctr">
                        <a:lnSpc>
                          <a:spcPct val="100000"/>
                        </a:lnSpc>
                        <a:spcBef>
                          <a:spcPts val="600"/>
                        </a:spcBef>
                      </a:pPr>
                      <a:r>
                        <a:rPr lang="en-US" sz="1800" kern="1200" dirty="0" smtClean="0">
                          <a:solidFill>
                            <a:srgbClr val="FF0000"/>
                          </a:solidFill>
                          <a:latin typeface="+mn-lt"/>
                          <a:ea typeface="+mn-ea"/>
                          <a:cs typeface="+mn-cs"/>
                        </a:rPr>
                        <a:t>0.090</a:t>
                      </a:r>
                      <a:endParaRPr lang="en-US" sz="1800" kern="1200" dirty="0" smtClean="0">
                        <a:solidFill>
                          <a:schemeClr val="tx1"/>
                        </a:solidFill>
                        <a:latin typeface="+mn-lt"/>
                        <a:ea typeface="+mn-ea"/>
                        <a:cs typeface="+mn-cs"/>
                      </a:endParaRPr>
                    </a:p>
                    <a:p>
                      <a:pPr marL="0" indent="0" algn="ctr">
                        <a:lnSpc>
                          <a:spcPct val="100000"/>
                        </a:lnSpc>
                        <a:spcBef>
                          <a:spcPts val="600"/>
                        </a:spcBef>
                      </a:pPr>
                      <a:r>
                        <a:rPr lang="en-US" sz="1800" kern="1200" dirty="0" smtClean="0">
                          <a:solidFill>
                            <a:schemeClr val="tx1"/>
                          </a:solidFill>
                          <a:latin typeface="+mn-lt"/>
                          <a:ea typeface="+mn-ea"/>
                          <a:cs typeface="+mn-cs"/>
                        </a:rPr>
                        <a:t>0.032</a:t>
                      </a:r>
                    </a:p>
                    <a:p>
                      <a:pPr marL="0" indent="0" algn="ctr">
                        <a:lnSpc>
                          <a:spcPct val="100000"/>
                        </a:lnSpc>
                        <a:spcBef>
                          <a:spcPts val="600"/>
                        </a:spcBef>
                      </a:pPr>
                      <a:r>
                        <a:rPr lang="en-US" sz="1800" kern="1200" dirty="0" smtClean="0">
                          <a:solidFill>
                            <a:schemeClr val="tx1"/>
                          </a:solidFill>
                          <a:latin typeface="+mn-lt"/>
                          <a:ea typeface="+mn-ea"/>
                          <a:cs typeface="+mn-cs"/>
                        </a:rPr>
                        <a:t>0.010</a:t>
                      </a:r>
                    </a:p>
                    <a:p>
                      <a:pPr marL="0" indent="0" algn="ctr">
                        <a:lnSpc>
                          <a:spcPct val="100000"/>
                        </a:lnSpc>
                        <a:spcBef>
                          <a:spcPts val="600"/>
                        </a:spcBef>
                      </a:pPr>
                      <a:r>
                        <a:rPr lang="en-US" sz="1800" kern="1200" dirty="0" smtClean="0">
                          <a:solidFill>
                            <a:schemeClr val="tx1"/>
                          </a:solidFill>
                          <a:latin typeface="+mn-lt"/>
                          <a:ea typeface="+mn-ea"/>
                          <a:cs typeface="+mn-cs"/>
                        </a:rPr>
                        <a:t>0.003</a:t>
                      </a:r>
                      <a:endParaRPr lang="en-US" sz="1800" b="0" i="0" u="none" strike="noStrike" kern="1200" baseline="0" dirty="0" smtClean="0">
                        <a:solidFill>
                          <a:schemeClr val="tx1"/>
                        </a:solidFill>
                        <a:latin typeface="+mn-lt"/>
                        <a:ea typeface="+mn-ea"/>
                        <a:cs typeface="+mn-cs"/>
                      </a:endParaRPr>
                    </a:p>
                    <a:p>
                      <a:pPr marL="0" indent="0" algn="ctr">
                        <a:lnSpc>
                          <a:spcPct val="100000"/>
                        </a:lnSpc>
                        <a:spcBef>
                          <a:spcPts val="600"/>
                        </a:spcBef>
                      </a:pPr>
                      <a:r>
                        <a:rPr lang="en-US" sz="1800" b="0" i="0" u="none" strike="noStrike" kern="1200" baseline="0" dirty="0" smtClean="0">
                          <a:solidFill>
                            <a:schemeClr val="tx1"/>
                          </a:solidFill>
                          <a:latin typeface="+mn-lt"/>
                          <a:ea typeface="+mn-ea"/>
                          <a:cs typeface="+mn-cs"/>
                        </a:rPr>
                        <a:t>0.001</a:t>
                      </a:r>
                    </a:p>
                  </a:txBody>
                  <a:tcPr/>
                </a:tc>
                <a:tc>
                  <a:txBody>
                    <a:bodyPr/>
                    <a:lstStyle/>
                    <a:p>
                      <a:pPr algn="l">
                        <a:spcBef>
                          <a:spcPts val="600"/>
                        </a:spcBef>
                      </a:pPr>
                      <a:endParaRPr lang="en-US" sz="1800" dirty="0" smtClean="0">
                        <a:solidFill>
                          <a:srgbClr val="FF0000"/>
                        </a:solidFill>
                        <a:sym typeface="Symbol"/>
                      </a:endParaRPr>
                    </a:p>
                    <a:p>
                      <a:pPr algn="l">
                        <a:spcBef>
                          <a:spcPts val="600"/>
                        </a:spcBef>
                      </a:pPr>
                      <a:r>
                        <a:rPr lang="en-US" sz="1800" dirty="0" smtClean="0">
                          <a:solidFill>
                            <a:srgbClr val="0000FF"/>
                          </a:solidFill>
                          <a:sym typeface="Symbol"/>
                        </a:rPr>
                        <a:t> = 0.051</a:t>
                      </a:r>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olidFill>
                            <a:srgbClr val="FF0000"/>
                          </a:solidFill>
                          <a:sym typeface="Symbol"/>
                        </a:rPr>
                        <a:t></a:t>
                      </a:r>
                      <a:endParaRPr lang="en-US" dirty="0" smtClean="0">
                        <a:solidFill>
                          <a:srgbClr val="FF0000"/>
                        </a:solidFill>
                      </a:endParaRPr>
                    </a:p>
                    <a:p>
                      <a:pPr algn="l">
                        <a:spcBef>
                          <a:spcPts val="600"/>
                        </a:spcBef>
                      </a:pPr>
                      <a:endParaRPr lang="en-US" sz="1800" dirty="0" smtClean="0">
                        <a:solidFill>
                          <a:srgbClr val="FF0000"/>
                        </a:solidFill>
                        <a:sym typeface="Symbol"/>
                      </a:endParaRPr>
                    </a:p>
                  </a:txBody>
                  <a:tcPr/>
                </a:tc>
              </a:tr>
            </a:tbl>
          </a:graphicData>
        </a:graphic>
      </p:graphicFrame>
      <p:sp>
        <p:nvSpPr>
          <p:cNvPr id="10" name="Footer Placeholder 3"/>
          <p:cNvSpPr>
            <a:spLocks noGrp="1"/>
          </p:cNvSpPr>
          <p:nvPr>
            <p:ph type="ftr" sz="quarter" idx="11"/>
          </p:nvPr>
        </p:nvSpPr>
        <p:spPr>
          <a:xfrm>
            <a:off x="0" y="6557270"/>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872453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Complete Acceptance Sampling Plan &amp; OC Curve … </a:t>
            </a:r>
            <a:r>
              <a:rPr lang="en-US" sz="2800" b="1" dirty="0" smtClean="0">
                <a:solidFill>
                  <a:srgbClr val="FF0000"/>
                </a:solidFill>
                <a:effectLst>
                  <a:outerShdw blurRad="38100" dist="38100" dir="2700000" algn="tl">
                    <a:srgbClr val="000000">
                      <a:alpha val="43137"/>
                    </a:srgbClr>
                  </a:outerShdw>
                </a:effectLst>
                <a:sym typeface="Symbol"/>
              </a:rPr>
              <a:t>5/5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graphicFrame>
        <p:nvGraphicFramePr>
          <p:cNvPr id="4" name="Chart 3"/>
          <p:cNvGraphicFramePr/>
          <p:nvPr>
            <p:extLst/>
          </p:nvPr>
        </p:nvGraphicFramePr>
        <p:xfrm>
          <a:off x="152400" y="609600"/>
          <a:ext cx="8610600" cy="62484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2814574" y="1969625"/>
            <a:ext cx="1" cy="4133088"/>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Elbow Connector 5"/>
          <p:cNvCxnSpPr/>
          <p:nvPr/>
        </p:nvCxnSpPr>
        <p:spPr>
          <a:xfrm rot="16200000" flipH="1" flipV="1">
            <a:off x="2122025" y="1268103"/>
            <a:ext cx="1" cy="1371600"/>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flipV="1">
            <a:off x="5555956" y="5711734"/>
            <a:ext cx="1" cy="384048"/>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Elbow Connector 5"/>
          <p:cNvCxnSpPr/>
          <p:nvPr/>
        </p:nvCxnSpPr>
        <p:spPr>
          <a:xfrm rot="16200000" flipH="1" flipV="1">
            <a:off x="3505200" y="3657601"/>
            <a:ext cx="1" cy="411480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638800" y="1676400"/>
            <a:ext cx="3048000" cy="738664"/>
          </a:xfrm>
          <a:prstGeom prst="rect">
            <a:avLst/>
          </a:prstGeom>
        </p:spPr>
        <p:txBody>
          <a:bodyPr wrap="square">
            <a:spAutoFit/>
          </a:bodyPr>
          <a:lstStyle/>
          <a:p>
            <a:r>
              <a:rPr lang="en-US" sz="1400" dirty="0" smtClean="0">
                <a:solidFill>
                  <a:srgbClr val="0000FF"/>
                </a:solidFill>
                <a:sym typeface="Symbol"/>
              </a:rPr>
              <a:t>The Supplier’s </a:t>
            </a:r>
            <a:r>
              <a:rPr lang="en-US" sz="1400" dirty="0">
                <a:solidFill>
                  <a:srgbClr val="0000FF"/>
                </a:solidFill>
                <a:sym typeface="Symbol"/>
              </a:rPr>
              <a:t>Risk </a:t>
            </a:r>
            <a:r>
              <a:rPr lang="en-US" sz="1400" dirty="0" smtClean="0">
                <a:solidFill>
                  <a:srgbClr val="0000FF"/>
                </a:solidFill>
                <a:sym typeface="Symbol"/>
              </a:rPr>
              <a:t>(</a:t>
            </a:r>
            <a:r>
              <a:rPr lang="en-US" sz="1400" dirty="0">
                <a:solidFill>
                  <a:srgbClr val="0000FF"/>
                </a:solidFill>
                <a:sym typeface="Symbol"/>
              </a:rPr>
              <a:t>-</a:t>
            </a:r>
            <a:r>
              <a:rPr lang="en-US" sz="1400" dirty="0" smtClean="0">
                <a:solidFill>
                  <a:srgbClr val="0000FF"/>
                </a:solidFill>
                <a:sym typeface="Symbol"/>
              </a:rPr>
              <a:t>Risk) </a:t>
            </a:r>
            <a:r>
              <a:rPr lang="en-US" sz="1400" dirty="0">
                <a:solidFill>
                  <a:srgbClr val="0000FF"/>
                </a:solidFill>
                <a:sym typeface="Symbol"/>
              </a:rPr>
              <a:t>has </a:t>
            </a:r>
            <a:r>
              <a:rPr lang="en-US" sz="1400" dirty="0" smtClean="0">
                <a:solidFill>
                  <a:srgbClr val="0000FF"/>
                </a:solidFill>
                <a:sym typeface="Symbol"/>
              </a:rPr>
              <a:t>reduced to 5.1% from the previous 22.1%</a:t>
            </a:r>
            <a:endParaRPr lang="en-US" sz="1400" dirty="0">
              <a:solidFill>
                <a:srgbClr val="0000FF"/>
              </a:solidFill>
            </a:endParaRPr>
          </a:p>
        </p:txBody>
      </p:sp>
      <p:sp>
        <p:nvSpPr>
          <p:cNvPr id="13" name="Rectangle 12"/>
          <p:cNvSpPr/>
          <p:nvPr/>
        </p:nvSpPr>
        <p:spPr>
          <a:xfrm>
            <a:off x="5638800" y="2398325"/>
            <a:ext cx="3048000" cy="738664"/>
          </a:xfrm>
          <a:prstGeom prst="rect">
            <a:avLst/>
          </a:prstGeom>
        </p:spPr>
        <p:txBody>
          <a:bodyPr wrap="square">
            <a:spAutoFit/>
          </a:bodyPr>
          <a:lstStyle/>
          <a:p>
            <a:r>
              <a:rPr lang="en-US" sz="1400" dirty="0" smtClean="0">
                <a:solidFill>
                  <a:srgbClr val="FF0000"/>
                </a:solidFill>
                <a:sym typeface="Symbol"/>
              </a:rPr>
              <a:t>The Consumer’s Risk ( -Risk) has increased to 9.0% from the previous 7.2%, but still within limits</a:t>
            </a:r>
            <a:endParaRPr lang="en-US" sz="1400" dirty="0">
              <a:solidFill>
                <a:srgbClr val="FF0000"/>
              </a:solidFill>
            </a:endParaRPr>
          </a:p>
        </p:txBody>
      </p:sp>
      <p:sp>
        <p:nvSpPr>
          <p:cNvPr id="14" name="Rectangle 13"/>
          <p:cNvSpPr/>
          <p:nvPr/>
        </p:nvSpPr>
        <p:spPr>
          <a:xfrm>
            <a:off x="5638800" y="762000"/>
            <a:ext cx="3048000" cy="954107"/>
          </a:xfrm>
          <a:prstGeom prst="rect">
            <a:avLst/>
          </a:prstGeom>
        </p:spPr>
        <p:txBody>
          <a:bodyPr wrap="square">
            <a:spAutoFit/>
          </a:bodyPr>
          <a:lstStyle/>
          <a:p>
            <a:r>
              <a:rPr lang="en-US" sz="1400" dirty="0" smtClean="0">
                <a:sym typeface="Symbol"/>
              </a:rPr>
              <a:t>By adjusting the Sample Size (n) and the Acceptance Level (c), the Supplier’s and Consumer’s risk have modified as follows:</a:t>
            </a:r>
            <a:endParaRPr lang="en-US" sz="1400" dirty="0"/>
          </a:p>
        </p:txBody>
      </p:sp>
      <p:cxnSp>
        <p:nvCxnSpPr>
          <p:cNvPr id="16" name="Elbow Connector 5"/>
          <p:cNvCxnSpPr/>
          <p:nvPr/>
        </p:nvCxnSpPr>
        <p:spPr>
          <a:xfrm rot="16200000" flipH="1" flipV="1">
            <a:off x="3505200" y="3555967"/>
            <a:ext cx="1" cy="4114800"/>
          </a:xfrm>
          <a:prstGeom prst="straightConnector1">
            <a:avLst/>
          </a:prstGeom>
          <a:ln w="28575">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Elbow Connector 5"/>
          <p:cNvCxnSpPr/>
          <p:nvPr/>
        </p:nvCxnSpPr>
        <p:spPr>
          <a:xfrm rot="16200000" flipH="1" flipV="1">
            <a:off x="2121725" y="345376"/>
            <a:ext cx="1" cy="1371600"/>
          </a:xfrm>
          <a:prstGeom prst="straightConnector1">
            <a:avLst/>
          </a:prstGeom>
          <a:ln w="28575">
            <a:solidFill>
              <a:srgbClr val="0000FF"/>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Elbow Connector 5"/>
          <p:cNvCxnSpPr/>
          <p:nvPr/>
        </p:nvCxnSpPr>
        <p:spPr>
          <a:xfrm flipH="1" flipV="1">
            <a:off x="2819400" y="1026225"/>
            <a:ext cx="1" cy="914400"/>
          </a:xfrm>
          <a:prstGeom prst="straightConnector1">
            <a:avLst/>
          </a:prstGeom>
          <a:ln w="28575">
            <a:solidFill>
              <a:srgbClr val="0000FF"/>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rot="3704444">
            <a:off x="3146695" y="3699045"/>
            <a:ext cx="990600" cy="307777"/>
          </a:xfrm>
          <a:prstGeom prst="rect">
            <a:avLst/>
          </a:prstGeom>
        </p:spPr>
        <p:txBody>
          <a:bodyPr wrap="square">
            <a:spAutoFit/>
          </a:bodyPr>
          <a:lstStyle/>
          <a:p>
            <a:r>
              <a:rPr lang="en-US" sz="1400" dirty="0" smtClean="0">
                <a:solidFill>
                  <a:srgbClr val="C00000"/>
                </a:solidFill>
                <a:sym typeface="Symbol"/>
              </a:rPr>
              <a:t>n=120, c=3</a:t>
            </a:r>
            <a:endParaRPr lang="en-US" sz="1400" dirty="0">
              <a:solidFill>
                <a:srgbClr val="C00000"/>
              </a:solidFill>
            </a:endParaRPr>
          </a:p>
        </p:txBody>
      </p:sp>
      <p:sp>
        <p:nvSpPr>
          <p:cNvPr id="19" name="Rectangle 18"/>
          <p:cNvSpPr/>
          <p:nvPr/>
        </p:nvSpPr>
        <p:spPr>
          <a:xfrm rot="3886162">
            <a:off x="3566122" y="2886232"/>
            <a:ext cx="990600" cy="307777"/>
          </a:xfrm>
          <a:prstGeom prst="rect">
            <a:avLst/>
          </a:prstGeom>
        </p:spPr>
        <p:txBody>
          <a:bodyPr wrap="square">
            <a:spAutoFit/>
          </a:bodyPr>
          <a:lstStyle/>
          <a:p>
            <a:r>
              <a:rPr lang="en-US" sz="1400" dirty="0" smtClean="0">
                <a:solidFill>
                  <a:srgbClr val="009900"/>
                </a:solidFill>
                <a:sym typeface="Symbol"/>
              </a:rPr>
              <a:t>n=200, c=7</a:t>
            </a:r>
            <a:endParaRPr lang="en-US" sz="1400" dirty="0">
              <a:solidFill>
                <a:srgbClr val="009900"/>
              </a:solidFill>
            </a:endParaRPr>
          </a:p>
        </p:txBody>
      </p:sp>
      <p:sp>
        <p:nvSpPr>
          <p:cNvPr id="20" name="Rectangle 19"/>
          <p:cNvSpPr/>
          <p:nvPr/>
        </p:nvSpPr>
        <p:spPr>
          <a:xfrm>
            <a:off x="5638800" y="3276600"/>
            <a:ext cx="3048000" cy="1384995"/>
          </a:xfrm>
          <a:prstGeom prst="rect">
            <a:avLst/>
          </a:prstGeom>
        </p:spPr>
        <p:txBody>
          <a:bodyPr wrap="square">
            <a:spAutoFit/>
          </a:bodyPr>
          <a:lstStyle/>
          <a:p>
            <a:r>
              <a:rPr lang="en-US" sz="1400" dirty="0" smtClean="0">
                <a:sym typeface="Symbol"/>
              </a:rPr>
              <a:t>By fine-tuning the curve, the risks cannot be brought down into exact limits.  In this case, n=196 and c=7 will </a:t>
            </a:r>
            <a:r>
              <a:rPr lang="en-US" sz="1400" dirty="0">
                <a:sym typeface="Symbol"/>
              </a:rPr>
              <a:t>return an -</a:t>
            </a:r>
            <a:r>
              <a:rPr lang="en-US" sz="1400" dirty="0" smtClean="0">
                <a:sym typeface="Symbol"/>
              </a:rPr>
              <a:t>Risk of 4.6% and -Risk of 9.9%, both of which are within limits and offer a </a:t>
            </a:r>
            <a:r>
              <a:rPr lang="en-US" sz="1400" smtClean="0">
                <a:sym typeface="Symbol"/>
              </a:rPr>
              <a:t>perfect combination</a:t>
            </a:r>
            <a:endParaRPr lang="en-US" sz="1400" dirty="0"/>
          </a:p>
        </p:txBody>
      </p:sp>
      <p:sp>
        <p:nvSpPr>
          <p:cNvPr id="21"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08473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chart seriesIdx="0" categoryIdx="-4" bldStep="series"/>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up)">
                                      <p:cBhvr>
                                        <p:cTn id="15" dur="2000"/>
                                        <p:tgtEl>
                                          <p:spTgt spid="4">
                                            <p:graphicEl>
                                              <a:chart seriesIdx="1" categoryIdx="-4" bldStep="series"/>
                                            </p:graphicEl>
                                          </p:spTgt>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5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par>
                          <p:cTn id="33" fill="hold">
                            <p:stCondLst>
                              <p:cond delay="500"/>
                            </p:stCondLst>
                            <p:childTnLst>
                              <p:par>
                                <p:cTn id="34" presetID="2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right)">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12" grpId="0"/>
      <p:bldP spid="13" grpId="0"/>
      <p:bldP spid="14" grpId="0"/>
      <p:bldP spid="15"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5" y="0"/>
            <a:ext cx="9123329"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Effect of Changing ‘n</a:t>
            </a:r>
            <a:r>
              <a:rPr lang="en-US" sz="2800" b="1" dirty="0">
                <a:solidFill>
                  <a:srgbClr val="FF0000"/>
                </a:solidFill>
                <a:effectLst>
                  <a:outerShdw blurRad="38100" dist="38100" dir="2700000" algn="tl">
                    <a:srgbClr val="000000">
                      <a:alpha val="43137"/>
                    </a:srgbClr>
                  </a:outerShdw>
                </a:effectLst>
                <a:sym typeface="Symbol"/>
              </a:rPr>
              <a:t>’ &amp; ‘c’ </a:t>
            </a:r>
            <a:r>
              <a:rPr lang="en-US" sz="2800" b="1" dirty="0" smtClean="0">
                <a:solidFill>
                  <a:srgbClr val="FF0000"/>
                </a:solidFill>
                <a:effectLst>
                  <a:outerShdw blurRad="38100" dist="38100" dir="2700000" algn="tl">
                    <a:srgbClr val="000000">
                      <a:alpha val="43137"/>
                    </a:srgbClr>
                  </a:outerShdw>
                </a:effectLst>
                <a:sym typeface="Symbol"/>
              </a:rPr>
              <a:t>on Acceptance </a:t>
            </a:r>
            <a:r>
              <a:rPr lang="en-US" sz="2800" b="1" dirty="0">
                <a:solidFill>
                  <a:srgbClr val="FF0000"/>
                </a:solidFill>
                <a:effectLst>
                  <a:outerShdw blurRad="38100" dist="38100" dir="2700000" algn="tl">
                    <a:srgbClr val="000000">
                      <a:alpha val="43137"/>
                    </a:srgbClr>
                  </a:outerShdw>
                </a:effectLst>
                <a:sym typeface="Symbol"/>
              </a:rPr>
              <a:t>Sampling … </a:t>
            </a:r>
            <a:r>
              <a:rPr lang="en-US" sz="2800" b="1" dirty="0" smtClean="0">
                <a:solidFill>
                  <a:srgbClr val="FF0000"/>
                </a:solidFill>
                <a:effectLst>
                  <a:outerShdw blurRad="38100" dist="38100" dir="2700000" algn="tl">
                    <a:srgbClr val="000000">
                      <a:alpha val="43137"/>
                    </a:srgbClr>
                  </a:outerShdw>
                </a:effectLst>
                <a:sym typeface="Symbol"/>
              </a:rPr>
              <a:t>1/3</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181968" y="746080"/>
            <a:ext cx="8768688" cy="2682920"/>
          </a:xfrm>
        </p:spPr>
        <p:txBody>
          <a:bodyPr>
            <a:normAutofit/>
          </a:bodyPr>
          <a:lstStyle/>
          <a:p>
            <a:pPr marL="0" indent="0">
              <a:spcBef>
                <a:spcPts val="600"/>
              </a:spcBef>
              <a:buNone/>
            </a:pPr>
            <a:r>
              <a:rPr lang="en-US" altLang="en-US" sz="2000" dirty="0" smtClean="0"/>
              <a:t>A project manager has received a shipment of 1,000 items for the project.  The sampling plan for inspecting these items calls for a sample size n=60 and an acceptance number c=1.  The contract with the supplier calls for an AQL of 1 defective item per 100 and an LTPD of 6 defective items per 100.  Construct the OC curve for this plan, and determine the supplier’s and the consumer’s risk for the plan</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646120445"/>
              </p:ext>
            </p:extLst>
          </p:nvPr>
        </p:nvGraphicFramePr>
        <p:xfrm>
          <a:off x="428691" y="3124200"/>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N=1,000</a:t>
                      </a:r>
                    </a:p>
                    <a:p>
                      <a:pPr marL="0" indent="0">
                        <a:spcBef>
                          <a:spcPts val="600"/>
                        </a:spcBef>
                        <a:buNone/>
                      </a:pPr>
                      <a:r>
                        <a:rPr lang="en-US" sz="1800" dirty="0" smtClean="0">
                          <a:sym typeface="Symbol"/>
                        </a:rPr>
                        <a:t>n=60</a:t>
                      </a:r>
                    </a:p>
                    <a:p>
                      <a:pPr marL="0" indent="0">
                        <a:spcBef>
                          <a:spcPts val="600"/>
                        </a:spcBef>
                        <a:buNone/>
                      </a:pPr>
                      <a:r>
                        <a:rPr lang="en-US" sz="1800" dirty="0" smtClean="0">
                          <a:sym typeface="Symbol"/>
                        </a:rPr>
                        <a:t>c=1</a:t>
                      </a:r>
                      <a:endParaRPr lang="en-US" dirty="0"/>
                    </a:p>
                  </a:txBody>
                  <a:tcPr/>
                </a:tc>
                <a:tc>
                  <a:txBody>
                    <a:bodyPr/>
                    <a:lstStyle/>
                    <a:p>
                      <a:r>
                        <a:rPr lang="en-US" sz="1800" baseline="0" dirty="0" smtClean="0">
                          <a:sym typeface="Symbol"/>
                        </a:rPr>
                        <a:t>AQL = 1% = 0.01</a:t>
                      </a:r>
                      <a:endParaRPr lang="en-US" dirty="0"/>
                    </a:p>
                  </a:txBody>
                  <a:tcPr/>
                </a:tc>
                <a:tc>
                  <a:txBody>
                    <a:bodyPr/>
                    <a:lstStyle/>
                    <a:p>
                      <a:r>
                        <a:rPr lang="en-US" sz="1800" baseline="0" dirty="0" smtClean="0">
                          <a:sym typeface="Symbol"/>
                        </a:rPr>
                        <a:t>LTPD = 6% = 0.06</a:t>
                      </a:r>
                      <a:endParaRPr lang="en-US" dirty="0"/>
                    </a:p>
                  </a:txBody>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953006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37184"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Effect of Changing ‘n’ &amp; ‘c’ on Acceptance Sampling … </a:t>
            </a:r>
            <a:r>
              <a:rPr lang="en-US" sz="2800" b="1" dirty="0" smtClean="0">
                <a:solidFill>
                  <a:srgbClr val="FF0000"/>
                </a:solidFill>
                <a:effectLst>
                  <a:outerShdw blurRad="38100" dist="38100" dir="2700000" algn="tl">
                    <a:srgbClr val="000000">
                      <a:alpha val="43137"/>
                    </a:srgbClr>
                  </a:outerShdw>
                </a:effectLst>
                <a:sym typeface="Symbol"/>
              </a:rPr>
              <a:t>2/3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23</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1514646028"/>
              </p:ext>
            </p:extLst>
          </p:nvPr>
        </p:nvGraphicFramePr>
        <p:xfrm>
          <a:off x="304800" y="2209800"/>
          <a:ext cx="8458200" cy="4160520"/>
        </p:xfrm>
        <a:graphic>
          <a:graphicData uri="http://schemas.openxmlformats.org/drawingml/2006/table">
            <a:tbl>
              <a:tblPr firstRow="1" bandRow="1">
                <a:tableStyleId>{5940675A-B579-460E-94D1-54222C63F5DA}</a:tableStyleId>
              </a:tblPr>
              <a:tblGrid>
                <a:gridCol w="1955800"/>
                <a:gridCol w="1955800"/>
                <a:gridCol w="1955800"/>
                <a:gridCol w="2590800"/>
              </a:tblGrid>
              <a:tr h="370840">
                <a:tc>
                  <a:txBody>
                    <a:bodyPr/>
                    <a:lstStyle/>
                    <a:p>
                      <a:pPr marL="0" indent="0" algn="ctr">
                        <a:spcBef>
                          <a:spcPts val="600"/>
                        </a:spcBef>
                        <a:buNone/>
                      </a:pPr>
                      <a:r>
                        <a:rPr lang="en-US" dirty="0" smtClean="0"/>
                        <a:t>Proportion Defective (</a:t>
                      </a:r>
                      <a:r>
                        <a:rPr lang="en-US" b="1" dirty="0" smtClean="0"/>
                        <a:t>p</a:t>
                      </a:r>
                      <a:r>
                        <a:rPr lang="en-US" dirty="0" smtClean="0"/>
                        <a:t>)</a:t>
                      </a:r>
                      <a:endParaRPr lang="en-US" dirty="0"/>
                    </a:p>
                  </a:txBody>
                  <a:tcPr anchor="b"/>
                </a:tc>
                <a:tc>
                  <a:txBody>
                    <a:bodyPr/>
                    <a:lstStyle/>
                    <a:p>
                      <a:pPr marL="798513" indent="0" algn="l"/>
                      <a:r>
                        <a:rPr lang="en-US" b="1" dirty="0" smtClean="0"/>
                        <a:t>np</a:t>
                      </a:r>
                      <a:r>
                        <a:rPr lang="el-GR" b="0" dirty="0" smtClean="0"/>
                        <a:t>=</a:t>
                      </a:r>
                      <a:r>
                        <a:rPr lang="el-GR" b="1" dirty="0" smtClean="0"/>
                        <a:t>λ</a:t>
                      </a:r>
                      <a:endParaRPr lang="en-US" b="1" dirty="0"/>
                    </a:p>
                  </a:txBody>
                  <a:tcPr anchor="b"/>
                </a:tc>
                <a:tc>
                  <a:txBody>
                    <a:bodyPr/>
                    <a:lstStyle/>
                    <a:p>
                      <a:pPr algn="ctr"/>
                      <a:r>
                        <a:rPr lang="en-US" dirty="0" smtClean="0"/>
                        <a:t>Probability of </a:t>
                      </a:r>
                      <a:r>
                        <a:rPr lang="en-US" b="1" dirty="0" smtClean="0"/>
                        <a:t>c</a:t>
                      </a:r>
                      <a:r>
                        <a:rPr lang="en-US" dirty="0" smtClean="0"/>
                        <a:t> or less defectives</a:t>
                      </a:r>
                      <a:endParaRPr lang="en-US" dirty="0"/>
                    </a:p>
                  </a:txBody>
                  <a:tcPr anchor="b"/>
                </a:tc>
                <a:tc>
                  <a:txBody>
                    <a:bodyPr/>
                    <a:lstStyle/>
                    <a:p>
                      <a:r>
                        <a:rPr lang="en-US" dirty="0" smtClean="0"/>
                        <a:t>Remarks</a:t>
                      </a:r>
                      <a:endParaRPr lang="en-US" dirty="0"/>
                    </a:p>
                  </a:txBody>
                  <a:tcPr anchor="b"/>
                </a:tc>
              </a:tr>
              <a:tr h="370840">
                <a:tc>
                  <a:txBody>
                    <a:bodyPr/>
                    <a:lstStyle/>
                    <a:p>
                      <a:pPr marL="463550" indent="0">
                        <a:spcBef>
                          <a:spcPts val="600"/>
                        </a:spcBef>
                        <a:buNone/>
                      </a:pPr>
                      <a:r>
                        <a:rPr lang="en-US" sz="1800" dirty="0" smtClean="0">
                          <a:sym typeface="Symbol"/>
                        </a:rPr>
                        <a:t>0.01 </a:t>
                      </a:r>
                      <a:r>
                        <a:rPr lang="en-US" sz="1800" dirty="0" smtClean="0">
                          <a:solidFill>
                            <a:srgbClr val="0000FF"/>
                          </a:solidFill>
                          <a:sym typeface="Symbol"/>
                        </a:rPr>
                        <a:t>(AQL)</a:t>
                      </a:r>
                      <a:endParaRPr lang="en-US" sz="1800" dirty="0" smtClean="0">
                        <a:sym typeface="Symbol"/>
                      </a:endParaRPr>
                    </a:p>
                    <a:p>
                      <a:pPr marL="463550" indent="0">
                        <a:spcBef>
                          <a:spcPts val="600"/>
                        </a:spcBef>
                        <a:buNone/>
                      </a:pPr>
                      <a:r>
                        <a:rPr lang="en-US" sz="1800" dirty="0" smtClean="0">
                          <a:sym typeface="Symbol"/>
                        </a:rPr>
                        <a:t>0.02</a:t>
                      </a:r>
                      <a:endParaRPr lang="en-US" sz="1800" dirty="0" smtClean="0">
                        <a:solidFill>
                          <a:srgbClr val="0000FF"/>
                        </a:solidFill>
                        <a:sym typeface="Symbol"/>
                      </a:endParaRP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0.03</a:t>
                      </a: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0.04</a:t>
                      </a: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0.05</a:t>
                      </a: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0.06 </a:t>
                      </a:r>
                      <a:r>
                        <a:rPr lang="en-US" sz="1800" dirty="0" smtClean="0">
                          <a:solidFill>
                            <a:srgbClr val="FF0000"/>
                          </a:solidFill>
                          <a:sym typeface="Symbol"/>
                        </a:rPr>
                        <a:t>(LTPD)</a:t>
                      </a:r>
                      <a:endParaRPr lang="en-US" sz="1800" dirty="0" smtClean="0">
                        <a:sym typeface="Symbol"/>
                      </a:endParaRP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0.07</a:t>
                      </a:r>
                      <a:endParaRPr lang="en-US" sz="1800" dirty="0" smtClean="0">
                        <a:solidFill>
                          <a:srgbClr val="FF0000"/>
                        </a:solidFill>
                        <a:sym typeface="Symbol"/>
                      </a:endParaRP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0.08</a:t>
                      </a: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0.09</a:t>
                      </a:r>
                    </a:p>
                    <a:p>
                      <a:pPr marL="46355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0.10</a:t>
                      </a:r>
                      <a:endParaRPr lang="en-US" dirty="0"/>
                    </a:p>
                  </a:txBody>
                  <a:tcPr/>
                </a:tc>
                <a:tc>
                  <a:txBody>
                    <a:bodyPr/>
                    <a:lstStyle/>
                    <a:p>
                      <a:pPr>
                        <a:spcBef>
                          <a:spcPts val="600"/>
                        </a:spcBef>
                        <a:tabLst>
                          <a:tab pos="914400" algn="dec"/>
                        </a:tabLst>
                      </a:pPr>
                      <a:r>
                        <a:rPr lang="en-US" sz="1800" kern="1200" dirty="0" smtClean="0">
                          <a:solidFill>
                            <a:schemeClr val="tx1"/>
                          </a:solidFill>
                          <a:latin typeface="+mn-lt"/>
                          <a:ea typeface="+mn-ea"/>
                          <a:cs typeface="+mn-cs"/>
                        </a:rPr>
                        <a:t>	0.6</a:t>
                      </a:r>
                    </a:p>
                    <a:p>
                      <a:pPr>
                        <a:spcBef>
                          <a:spcPts val="600"/>
                        </a:spcBef>
                        <a:tabLst>
                          <a:tab pos="914400" algn="dec"/>
                        </a:tabLst>
                      </a:pPr>
                      <a:r>
                        <a:rPr lang="en-US" sz="1800" kern="1200" dirty="0" smtClean="0">
                          <a:solidFill>
                            <a:schemeClr val="tx1"/>
                          </a:solidFill>
                          <a:latin typeface="+mn-lt"/>
                          <a:ea typeface="+mn-ea"/>
                          <a:cs typeface="+mn-cs"/>
                        </a:rPr>
                        <a:t>	1.2</a:t>
                      </a:r>
                    </a:p>
                    <a:p>
                      <a:pPr>
                        <a:spcBef>
                          <a:spcPts val="600"/>
                        </a:spcBef>
                        <a:tabLst>
                          <a:tab pos="914400" algn="dec"/>
                        </a:tabLst>
                      </a:pPr>
                      <a:r>
                        <a:rPr lang="en-US" sz="1800" kern="1200" dirty="0" smtClean="0">
                          <a:solidFill>
                            <a:schemeClr val="tx1"/>
                          </a:solidFill>
                          <a:latin typeface="+mn-lt"/>
                          <a:ea typeface="+mn-ea"/>
                          <a:cs typeface="+mn-cs"/>
                        </a:rPr>
                        <a:t>	1.8</a:t>
                      </a:r>
                    </a:p>
                    <a:p>
                      <a:pPr>
                        <a:spcBef>
                          <a:spcPts val="600"/>
                        </a:spcBef>
                        <a:tabLst>
                          <a:tab pos="914400" algn="dec"/>
                        </a:tabLst>
                      </a:pPr>
                      <a:r>
                        <a:rPr lang="en-US" sz="1800" kern="1200" dirty="0" smtClean="0">
                          <a:solidFill>
                            <a:schemeClr val="tx1"/>
                          </a:solidFill>
                          <a:latin typeface="+mn-lt"/>
                          <a:ea typeface="+mn-ea"/>
                          <a:cs typeface="+mn-cs"/>
                        </a:rPr>
                        <a:t>	2.4</a:t>
                      </a:r>
                    </a:p>
                    <a:p>
                      <a:pPr>
                        <a:spcBef>
                          <a:spcPts val="600"/>
                        </a:spcBef>
                        <a:tabLst>
                          <a:tab pos="914400" algn="dec"/>
                        </a:tabLst>
                      </a:pPr>
                      <a:r>
                        <a:rPr lang="en-US" sz="1800" kern="1200" dirty="0" smtClean="0">
                          <a:solidFill>
                            <a:schemeClr val="tx1"/>
                          </a:solidFill>
                          <a:latin typeface="+mn-lt"/>
                          <a:ea typeface="+mn-ea"/>
                          <a:cs typeface="+mn-cs"/>
                        </a:rPr>
                        <a:t>	3.0</a:t>
                      </a:r>
                    </a:p>
                    <a:p>
                      <a:pPr>
                        <a:spcBef>
                          <a:spcPts val="600"/>
                        </a:spcBef>
                        <a:tabLst>
                          <a:tab pos="914400" algn="dec"/>
                        </a:tabLst>
                      </a:pPr>
                      <a:r>
                        <a:rPr lang="en-US" sz="1800" kern="1200" dirty="0" smtClean="0">
                          <a:solidFill>
                            <a:schemeClr val="tx1"/>
                          </a:solidFill>
                          <a:latin typeface="+mn-lt"/>
                          <a:ea typeface="+mn-ea"/>
                          <a:cs typeface="+mn-cs"/>
                        </a:rPr>
                        <a:t>	3.6</a:t>
                      </a:r>
                    </a:p>
                    <a:p>
                      <a:pPr>
                        <a:spcBef>
                          <a:spcPts val="600"/>
                        </a:spcBef>
                        <a:tabLst>
                          <a:tab pos="914400" algn="dec"/>
                        </a:tabLst>
                      </a:pPr>
                      <a:r>
                        <a:rPr lang="en-US" sz="1800" kern="1200" dirty="0" smtClean="0">
                          <a:solidFill>
                            <a:schemeClr val="tx1"/>
                          </a:solidFill>
                          <a:latin typeface="+mn-lt"/>
                          <a:ea typeface="+mn-ea"/>
                          <a:cs typeface="+mn-cs"/>
                        </a:rPr>
                        <a:t>	4.2</a:t>
                      </a:r>
                    </a:p>
                    <a:p>
                      <a:pPr>
                        <a:spcBef>
                          <a:spcPts val="600"/>
                        </a:spcBef>
                        <a:tabLst>
                          <a:tab pos="914400" algn="dec"/>
                        </a:tabLst>
                      </a:pPr>
                      <a:r>
                        <a:rPr lang="en-US" sz="1800" kern="1200" dirty="0" smtClean="0">
                          <a:solidFill>
                            <a:schemeClr val="tx1"/>
                          </a:solidFill>
                          <a:latin typeface="+mn-lt"/>
                          <a:ea typeface="+mn-ea"/>
                          <a:cs typeface="+mn-cs"/>
                        </a:rPr>
                        <a:t>	4.8</a:t>
                      </a:r>
                    </a:p>
                    <a:p>
                      <a:pPr>
                        <a:spcBef>
                          <a:spcPts val="600"/>
                        </a:spcBef>
                        <a:tabLst>
                          <a:tab pos="914400" algn="dec"/>
                        </a:tabLst>
                      </a:pPr>
                      <a:r>
                        <a:rPr lang="en-US" sz="1800" kern="1200" dirty="0" smtClean="0">
                          <a:solidFill>
                            <a:schemeClr val="tx1"/>
                          </a:solidFill>
                          <a:latin typeface="+mn-lt"/>
                          <a:ea typeface="+mn-ea"/>
                          <a:cs typeface="+mn-cs"/>
                        </a:rPr>
                        <a:t>	5.4</a:t>
                      </a:r>
                    </a:p>
                    <a:p>
                      <a:pPr>
                        <a:spcBef>
                          <a:spcPts val="600"/>
                        </a:spcBef>
                        <a:tabLst>
                          <a:tab pos="914400" algn="dec"/>
                        </a:tabLst>
                      </a:pPr>
                      <a:r>
                        <a:rPr lang="en-US" sz="1800" kern="1200" dirty="0" smtClean="0">
                          <a:solidFill>
                            <a:schemeClr val="tx1"/>
                          </a:solidFill>
                          <a:latin typeface="+mn-lt"/>
                          <a:ea typeface="+mn-ea"/>
                          <a:cs typeface="+mn-cs"/>
                        </a:rPr>
                        <a:t>	6.0</a:t>
                      </a:r>
                      <a:endParaRPr lang="en-US" sz="1800" kern="1200" dirty="0">
                        <a:solidFill>
                          <a:schemeClr val="tx1"/>
                        </a:solidFill>
                        <a:latin typeface="+mn-lt"/>
                        <a:ea typeface="+mn-ea"/>
                        <a:cs typeface="+mn-cs"/>
                      </a:endParaRPr>
                    </a:p>
                  </a:txBody>
                  <a:tcPr/>
                </a:tc>
                <a:tc>
                  <a:txBody>
                    <a:bodyPr/>
                    <a:lstStyle/>
                    <a:p>
                      <a:pPr algn="ctr">
                        <a:spcBef>
                          <a:spcPts val="600"/>
                        </a:spcBef>
                      </a:pPr>
                      <a:r>
                        <a:rPr lang="en-US" sz="1800" dirty="0" smtClean="0">
                          <a:solidFill>
                            <a:srgbClr val="0000FF"/>
                          </a:solidFill>
                          <a:sym typeface="Symbol"/>
                        </a:rPr>
                        <a:t>0.878</a:t>
                      </a:r>
                    </a:p>
                    <a:p>
                      <a:pPr algn="ctr">
                        <a:spcBef>
                          <a:spcPts val="600"/>
                        </a:spcBef>
                      </a:pPr>
                      <a:r>
                        <a:rPr lang="en-US" dirty="0" smtClean="0">
                          <a:solidFill>
                            <a:schemeClr val="tx1"/>
                          </a:solidFill>
                        </a:rPr>
                        <a:t>0.663</a:t>
                      </a:r>
                    </a:p>
                    <a:p>
                      <a:pPr algn="ctr">
                        <a:spcBef>
                          <a:spcPts val="600"/>
                        </a:spcBef>
                      </a:pPr>
                      <a:r>
                        <a:rPr lang="en-US" dirty="0" smtClean="0"/>
                        <a:t>0.463</a:t>
                      </a:r>
                    </a:p>
                    <a:p>
                      <a:pPr algn="ctr">
                        <a:spcBef>
                          <a:spcPts val="600"/>
                        </a:spcBef>
                      </a:pPr>
                      <a:r>
                        <a:rPr lang="en-US" dirty="0" smtClean="0"/>
                        <a:t>0.308</a:t>
                      </a:r>
                    </a:p>
                    <a:p>
                      <a:pPr algn="ctr">
                        <a:spcBef>
                          <a:spcPts val="600"/>
                        </a:spcBef>
                      </a:pPr>
                      <a:r>
                        <a:rPr lang="en-US" dirty="0" smtClean="0"/>
                        <a:t>0.199</a:t>
                      </a:r>
                    </a:p>
                    <a:p>
                      <a:pPr algn="ctr">
                        <a:spcBef>
                          <a:spcPts val="600"/>
                        </a:spcBef>
                      </a:pPr>
                      <a:r>
                        <a:rPr lang="en-US" dirty="0" smtClean="0">
                          <a:solidFill>
                            <a:srgbClr val="FF0000"/>
                          </a:solidFill>
                        </a:rPr>
                        <a:t>0.126</a:t>
                      </a:r>
                    </a:p>
                    <a:p>
                      <a:pPr algn="ctr">
                        <a:spcBef>
                          <a:spcPts val="600"/>
                        </a:spcBef>
                      </a:pPr>
                      <a:r>
                        <a:rPr lang="en-US" dirty="0" smtClean="0">
                          <a:solidFill>
                            <a:schemeClr val="tx1"/>
                          </a:solidFill>
                        </a:rPr>
                        <a:t>0.078</a:t>
                      </a:r>
                    </a:p>
                    <a:p>
                      <a:pPr algn="ctr">
                        <a:spcBef>
                          <a:spcPts val="600"/>
                        </a:spcBef>
                      </a:pPr>
                      <a:r>
                        <a:rPr lang="en-US" dirty="0" smtClean="0"/>
                        <a:t>0.048</a:t>
                      </a:r>
                    </a:p>
                    <a:p>
                      <a:pPr algn="ctr">
                        <a:spcBef>
                          <a:spcPts val="600"/>
                        </a:spcBef>
                      </a:pPr>
                      <a:r>
                        <a:rPr lang="en-US" dirty="0" smtClean="0"/>
                        <a:t>0.029</a:t>
                      </a:r>
                    </a:p>
                    <a:p>
                      <a:pPr algn="ctr">
                        <a:spcBef>
                          <a:spcPts val="600"/>
                        </a:spcBef>
                      </a:pPr>
                      <a:r>
                        <a:rPr lang="en-US" dirty="0" smtClean="0"/>
                        <a:t>0.017</a:t>
                      </a:r>
                      <a:endParaRPr lang="en-US" dirty="0"/>
                    </a:p>
                  </a:txBody>
                  <a:tcPr/>
                </a:tc>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dirty="0" smtClean="0">
                          <a:solidFill>
                            <a:srgbClr val="0000FF"/>
                          </a:solidFill>
                        </a:rPr>
                        <a:t>1-</a:t>
                      </a:r>
                      <a:r>
                        <a:rPr lang="en-US" sz="1800" dirty="0" smtClean="0">
                          <a:solidFill>
                            <a:srgbClr val="0000FF"/>
                          </a:solidFill>
                          <a:sym typeface="Symbol"/>
                        </a:rPr>
                        <a:t>;  = 1-0.878 = 0.122</a:t>
                      </a:r>
                    </a:p>
                    <a:p>
                      <a:pPr algn="l">
                        <a:spcBef>
                          <a:spcPts val="600"/>
                        </a:spcBef>
                      </a:pPr>
                      <a:endParaRPr lang="en-US" dirty="0" smtClean="0"/>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algn="l">
                        <a:spcBef>
                          <a:spcPts val="600"/>
                        </a:spcBef>
                      </a:pPr>
                      <a:endParaRPr lang="en-US" sz="1800" dirty="0" smtClean="0">
                        <a:solidFill>
                          <a:srgbClr val="FF0000"/>
                        </a:solidFill>
                        <a:sym typeface="Symbol"/>
                      </a:endParaRPr>
                    </a:p>
                    <a:p>
                      <a:pPr algn="l">
                        <a:spcBef>
                          <a:spcPts val="600"/>
                        </a:spcBef>
                      </a:pPr>
                      <a:r>
                        <a:rPr lang="en-US" sz="1800" dirty="0" smtClean="0">
                          <a:solidFill>
                            <a:srgbClr val="FF0000"/>
                          </a:solidFill>
                          <a:sym typeface="Symbol"/>
                        </a:rPr>
                        <a:t></a:t>
                      </a:r>
                    </a:p>
                    <a:p>
                      <a:pPr algn="l">
                        <a:spcBef>
                          <a:spcPts val="600"/>
                        </a:spcBef>
                      </a:pPr>
                      <a:endParaRPr lang="en-US" dirty="0">
                        <a:solidFill>
                          <a:srgbClr val="FF0000"/>
                        </a:solidFill>
                      </a:endParaRPr>
                    </a:p>
                  </a:txBody>
                  <a:tcPr/>
                </a:tc>
              </a:tr>
            </a:tbl>
          </a:graphicData>
        </a:graphic>
      </p:graphicFrame>
      <p:graphicFrame>
        <p:nvGraphicFramePr>
          <p:cNvPr id="9" name="Table 8"/>
          <p:cNvGraphicFramePr>
            <a:graphicFrameLocks noGrp="1"/>
          </p:cNvGraphicFramePr>
          <p:nvPr>
            <p:extLst/>
          </p:nvPr>
        </p:nvGraphicFramePr>
        <p:xfrm>
          <a:off x="405245" y="851848"/>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N=1,000</a:t>
                      </a:r>
                    </a:p>
                    <a:p>
                      <a:pPr marL="0" indent="0">
                        <a:spcBef>
                          <a:spcPts val="600"/>
                        </a:spcBef>
                        <a:buNone/>
                      </a:pPr>
                      <a:r>
                        <a:rPr lang="en-US" sz="1800" dirty="0" smtClean="0">
                          <a:sym typeface="Symbol"/>
                        </a:rPr>
                        <a:t>n=60</a:t>
                      </a:r>
                    </a:p>
                    <a:p>
                      <a:pPr marL="0" indent="0">
                        <a:spcBef>
                          <a:spcPts val="600"/>
                        </a:spcBef>
                        <a:buNone/>
                      </a:pPr>
                      <a:r>
                        <a:rPr lang="en-US" sz="1800" dirty="0" smtClean="0">
                          <a:sym typeface="Symbol"/>
                        </a:rPr>
                        <a:t>c=1</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AQL = 1% = 0.01</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LTPD = 6% = 0.06</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67533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Effect of Changing ‘n</a:t>
            </a:r>
            <a:r>
              <a:rPr lang="en-US" sz="2800" b="1" dirty="0" smtClean="0">
                <a:solidFill>
                  <a:srgbClr val="FF0000"/>
                </a:solidFill>
                <a:effectLst>
                  <a:outerShdw blurRad="38100" dist="38100" dir="2700000" algn="tl">
                    <a:srgbClr val="000000">
                      <a:alpha val="43137"/>
                    </a:srgbClr>
                  </a:outerShdw>
                </a:effectLst>
                <a:sym typeface="Symbol"/>
              </a:rPr>
              <a:t>’&amp; ‘c’ </a:t>
            </a:r>
            <a:r>
              <a:rPr lang="en-US" sz="2800" b="1" dirty="0">
                <a:solidFill>
                  <a:srgbClr val="FF0000"/>
                </a:solidFill>
                <a:effectLst>
                  <a:outerShdw blurRad="38100" dist="38100" dir="2700000" algn="tl">
                    <a:srgbClr val="000000">
                      <a:alpha val="43137"/>
                    </a:srgbClr>
                  </a:outerShdw>
                </a:effectLst>
                <a:sym typeface="Symbol"/>
              </a:rPr>
              <a:t>on Acceptance Sampling … </a:t>
            </a:r>
            <a:r>
              <a:rPr lang="en-US" sz="2800" b="1" dirty="0" smtClean="0">
                <a:solidFill>
                  <a:srgbClr val="FF0000"/>
                </a:solidFill>
                <a:effectLst>
                  <a:outerShdw blurRad="38100" dist="38100" dir="2700000" algn="tl">
                    <a:srgbClr val="000000">
                      <a:alpha val="43137"/>
                    </a:srgbClr>
                  </a:outerShdw>
                </a:effectLst>
                <a:sym typeface="Symbol"/>
              </a:rPr>
              <a:t>1/3</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24</a:t>
            </a:fld>
            <a:endParaRPr lang="en-US" b="1" dirty="0">
              <a:solidFill>
                <a:prstClr val="black"/>
              </a:solidFill>
            </a:endParaRPr>
          </a:p>
        </p:txBody>
      </p:sp>
      <p:graphicFrame>
        <p:nvGraphicFramePr>
          <p:cNvPr id="4" name="Chart 3"/>
          <p:cNvGraphicFramePr/>
          <p:nvPr>
            <p:extLst/>
          </p:nvPr>
        </p:nvGraphicFramePr>
        <p:xfrm>
          <a:off x="152400" y="914400"/>
          <a:ext cx="8610600" cy="57912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2133603" y="1644208"/>
            <a:ext cx="1" cy="4133088"/>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Elbow Connector 5"/>
          <p:cNvCxnSpPr/>
          <p:nvPr/>
        </p:nvCxnSpPr>
        <p:spPr>
          <a:xfrm rot="16200000" flipH="1" flipV="1">
            <a:off x="1788984" y="1300803"/>
            <a:ext cx="1" cy="685800"/>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flipV="1">
            <a:off x="5552551" y="5195248"/>
            <a:ext cx="1" cy="59436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Elbow Connector 5"/>
          <p:cNvCxnSpPr/>
          <p:nvPr/>
        </p:nvCxnSpPr>
        <p:spPr>
          <a:xfrm rot="16200000" flipH="1" flipV="1">
            <a:off x="3491551" y="3125491"/>
            <a:ext cx="1" cy="411480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extLst/>
          </p:nvPr>
        </p:nvGraphicFramePr>
        <p:xfrm>
          <a:off x="5277136" y="769960"/>
          <a:ext cx="3757644" cy="1483360"/>
        </p:xfrm>
        <a:graphic>
          <a:graphicData uri="http://schemas.openxmlformats.org/drawingml/2006/table">
            <a:tbl>
              <a:tblPr firstRow="1" bandRow="1">
                <a:tableStyleId>{5940675A-B579-460E-94D1-54222C63F5DA}</a:tableStyleId>
              </a:tblPr>
              <a:tblGrid>
                <a:gridCol w="209264"/>
                <a:gridCol w="731520"/>
                <a:gridCol w="731520"/>
                <a:gridCol w="731520"/>
                <a:gridCol w="731520"/>
                <a:gridCol w="622300"/>
              </a:tblGrid>
              <a:tr h="370840">
                <a:tc>
                  <a:txBody>
                    <a:bodyPr/>
                    <a:lstStyle/>
                    <a:p>
                      <a:pPr algn="ctr"/>
                      <a:endParaRPr lang="en-US"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ctr"/>
                      <a:endParaRPr lang="en-US" b="1"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b="1" dirty="0" smtClean="0"/>
                        <a:t>c</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t>  n</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 </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60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
        <p:nvSpPr>
          <p:cNvPr id="12"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516190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500"/>
                                        <p:tgtEl>
                                          <p:spTgt spid="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2" dur="500"/>
                                        <p:tgtEl>
                                          <p:spTgt spid="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500"/>
                            </p:stCondLst>
                            <p:childTnLst>
                              <p:par>
                                <p:cTn id="28" presetID="22" presetClass="entr" presetSubtype="2"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04526"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Effect of Changing ‘n’ </a:t>
            </a:r>
            <a:r>
              <a:rPr lang="en-US" sz="2800" b="1" dirty="0" smtClean="0">
                <a:solidFill>
                  <a:srgbClr val="FF0000"/>
                </a:solidFill>
                <a:effectLst>
                  <a:outerShdw blurRad="38100" dist="38100" dir="2700000" algn="tl">
                    <a:srgbClr val="000000">
                      <a:alpha val="43137"/>
                    </a:srgbClr>
                  </a:outerShdw>
                </a:effectLst>
                <a:sym typeface="Symbol"/>
              </a:rPr>
              <a:t>on </a:t>
            </a:r>
            <a:r>
              <a:rPr lang="en-US" sz="2800" b="1" dirty="0">
                <a:solidFill>
                  <a:srgbClr val="FF0000"/>
                </a:solidFill>
                <a:effectLst>
                  <a:outerShdw blurRad="38100" dist="38100" dir="2700000" algn="tl">
                    <a:srgbClr val="000000">
                      <a:alpha val="43137"/>
                    </a:srgbClr>
                  </a:outerShdw>
                </a:effectLst>
                <a:sym typeface="Symbol"/>
              </a:rPr>
              <a:t>Acceptance Sampling … </a:t>
            </a:r>
            <a:r>
              <a:rPr lang="en-US" sz="2800" b="1" dirty="0" smtClean="0">
                <a:solidFill>
                  <a:srgbClr val="FF0000"/>
                </a:solidFill>
                <a:effectLst>
                  <a:outerShdw blurRad="38100" dist="38100" dir="2700000" algn="tl">
                    <a:srgbClr val="000000">
                      <a:alpha val="43137"/>
                    </a:srgbClr>
                  </a:outerShdw>
                </a:effectLst>
                <a:sym typeface="Symbol"/>
              </a:rPr>
              <a:t>1/2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25</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nvPr>
        </p:nvGraphicFramePr>
        <p:xfrm>
          <a:off x="138752" y="1885664"/>
          <a:ext cx="8839200" cy="4262120"/>
        </p:xfrm>
        <a:graphic>
          <a:graphicData uri="http://schemas.openxmlformats.org/drawingml/2006/table">
            <a:tbl>
              <a:tblPr firstRow="1" bandRow="1">
                <a:tableStyleId>{5940675A-B579-460E-94D1-54222C63F5DA}</a:tableStyleId>
              </a:tblPr>
              <a:tblGrid>
                <a:gridCol w="1309048"/>
                <a:gridCol w="941269"/>
                <a:gridCol w="941269"/>
                <a:gridCol w="941269"/>
                <a:gridCol w="941269"/>
                <a:gridCol w="941269"/>
                <a:gridCol w="941269"/>
                <a:gridCol w="941269"/>
                <a:gridCol w="941269"/>
              </a:tblGrid>
              <a:tr h="370840">
                <a:tc rowSpan="2">
                  <a:txBody>
                    <a:bodyPr/>
                    <a:lstStyle/>
                    <a:p>
                      <a:pPr marL="0" indent="0" algn="ctr">
                        <a:spcBef>
                          <a:spcPts val="600"/>
                        </a:spcBef>
                        <a:buNone/>
                      </a:pPr>
                      <a:r>
                        <a:rPr lang="en-US" dirty="0" smtClean="0"/>
                        <a:t>p</a:t>
                      </a:r>
                      <a:endParaRPr lang="en-US" dirty="0"/>
                    </a:p>
                  </a:txBody>
                  <a:tcPr/>
                </a:tc>
                <a:tc gridSpan="2">
                  <a:txBody>
                    <a:bodyPr/>
                    <a:lstStyle/>
                    <a:p>
                      <a:pPr marL="6350" indent="0" algn="ctr"/>
                      <a:r>
                        <a:rPr lang="en-US" b="1" dirty="0" smtClean="0"/>
                        <a:t>n = 60</a:t>
                      </a:r>
                      <a:endParaRPr lang="en-US" b="1" dirty="0"/>
                    </a:p>
                  </a:txBody>
                  <a:tcPr/>
                </a:tc>
                <a:tc hMerge="1">
                  <a:txBody>
                    <a:bodyPr/>
                    <a:lstStyle/>
                    <a:p>
                      <a:pPr algn="ctr"/>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n = 80</a:t>
                      </a:r>
                    </a:p>
                  </a:txBody>
                  <a:tcPr/>
                </a:tc>
                <a:tc hMerge="1">
                  <a:txBody>
                    <a:bodyPr/>
                    <a:lstStyle/>
                    <a:p>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n = 100</a:t>
                      </a:r>
                      <a:endParaRPr lang="en-US" dirty="0"/>
                    </a:p>
                  </a:txBody>
                  <a:tcPr/>
                </a:tc>
                <a:tc hMerge="1">
                  <a:txBody>
                    <a:bodyPr/>
                    <a:lstStyle/>
                    <a:p>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n = 120</a:t>
                      </a:r>
                    </a:p>
                  </a:txBody>
                  <a:tcPr/>
                </a:tc>
                <a:tc hMerge="1">
                  <a:txBody>
                    <a:bodyPr/>
                    <a:lstStyle/>
                    <a:p>
                      <a:endParaRPr lang="en-US" dirty="0"/>
                    </a:p>
                  </a:txBody>
                  <a:tcPr/>
                </a:tc>
              </a:tr>
              <a:tr h="370840">
                <a:tc vMerge="1">
                  <a:txBody>
                    <a:bodyPr/>
                    <a:lstStyle/>
                    <a:p>
                      <a:pPr marL="0" indent="0" algn="ctr">
                        <a:spcBef>
                          <a:spcPts val="600"/>
                        </a:spcBef>
                        <a:buNone/>
                      </a:pPr>
                      <a:endParaRPr lang="en-US" dirty="0"/>
                    </a:p>
                  </a:txBody>
                  <a:tcPr/>
                </a:tc>
                <a:tc>
                  <a:txBody>
                    <a:bodyPr/>
                    <a:lstStyle/>
                    <a:p>
                      <a:pPr marL="0" indent="0" algn="ctr">
                        <a:tabLst/>
                      </a:pPr>
                      <a:r>
                        <a:rPr lang="en-US" b="1" dirty="0" smtClean="0"/>
                        <a:t>np</a:t>
                      </a:r>
                      <a:r>
                        <a:rPr lang="el-GR" b="0" dirty="0" smtClean="0"/>
                        <a:t>=</a:t>
                      </a:r>
                      <a:r>
                        <a:rPr lang="el-GR" b="1" dirty="0" smtClean="0"/>
                        <a:t>λ</a:t>
                      </a:r>
                      <a:endParaRPr lang="en-US" b="1" dirty="0"/>
                    </a:p>
                  </a:txBody>
                  <a:tcPr/>
                </a:tc>
                <a:tc>
                  <a:txBody>
                    <a:bodyPr/>
                    <a:lstStyle/>
                    <a:p>
                      <a:pPr algn="ctr"/>
                      <a:r>
                        <a:rPr lang="en-US" b="1" dirty="0" err="1" smtClean="0"/>
                        <a:t>Prob</a:t>
                      </a:r>
                      <a:endParaRPr lang="en-US" b="1" dirty="0"/>
                    </a:p>
                  </a:txBody>
                  <a:tcPr/>
                </a:tc>
                <a:tc>
                  <a:txBody>
                    <a:bodyPr/>
                    <a:lstStyle/>
                    <a:p>
                      <a:pPr marL="0" indent="0" algn="ctr">
                        <a:tabLst/>
                      </a:pPr>
                      <a:r>
                        <a:rPr lang="en-US" b="1" dirty="0" smtClean="0"/>
                        <a:t>np</a:t>
                      </a:r>
                      <a:r>
                        <a:rPr lang="el-GR" b="0" dirty="0" smtClean="0"/>
                        <a:t>=</a:t>
                      </a:r>
                      <a:r>
                        <a:rPr lang="el-GR" b="1" dirty="0" smtClean="0"/>
                        <a:t>λ</a:t>
                      </a:r>
                      <a:endParaRPr lang="en-US" b="1" dirty="0"/>
                    </a:p>
                  </a:txBody>
                  <a:tcPr/>
                </a:tc>
                <a:tc>
                  <a:txBody>
                    <a:bodyPr/>
                    <a:lstStyle/>
                    <a:p>
                      <a:pPr algn="ctr"/>
                      <a:r>
                        <a:rPr lang="en-US" b="1" dirty="0" err="1" smtClean="0"/>
                        <a:t>Prob</a:t>
                      </a:r>
                      <a:endParaRPr lang="en-US" b="1" dirty="0"/>
                    </a:p>
                  </a:txBody>
                  <a:tcPr/>
                </a:tc>
                <a:tc>
                  <a:txBody>
                    <a:bodyPr/>
                    <a:lstStyle/>
                    <a:p>
                      <a:pPr marL="0" indent="0" algn="ctr">
                        <a:tabLst/>
                      </a:pPr>
                      <a:r>
                        <a:rPr lang="en-US" b="1" dirty="0" smtClean="0"/>
                        <a:t>np</a:t>
                      </a:r>
                      <a:r>
                        <a:rPr lang="el-GR" b="0" dirty="0" smtClean="0"/>
                        <a:t>=</a:t>
                      </a:r>
                      <a:r>
                        <a:rPr lang="el-GR" b="1" dirty="0" smtClean="0"/>
                        <a:t>λ</a:t>
                      </a:r>
                      <a:endParaRPr lang="en-US" b="1" dirty="0"/>
                    </a:p>
                  </a:txBody>
                  <a:tcPr/>
                </a:tc>
                <a:tc>
                  <a:txBody>
                    <a:bodyPr/>
                    <a:lstStyle/>
                    <a:p>
                      <a:pPr algn="ctr"/>
                      <a:r>
                        <a:rPr lang="en-US" b="1" dirty="0" err="1" smtClean="0"/>
                        <a:t>Prob</a:t>
                      </a:r>
                      <a:endParaRPr lang="en-US" b="1" dirty="0"/>
                    </a:p>
                  </a:txBody>
                  <a:tcPr/>
                </a:tc>
                <a:tc>
                  <a:txBody>
                    <a:bodyPr/>
                    <a:lstStyle/>
                    <a:p>
                      <a:pPr marL="0" indent="0" algn="ctr">
                        <a:tabLst/>
                      </a:pPr>
                      <a:r>
                        <a:rPr lang="en-US" b="1" dirty="0" smtClean="0"/>
                        <a:t>np</a:t>
                      </a:r>
                      <a:r>
                        <a:rPr lang="el-GR" b="0" dirty="0" smtClean="0"/>
                        <a:t>=</a:t>
                      </a:r>
                      <a:r>
                        <a:rPr lang="el-GR" b="1" dirty="0" smtClean="0"/>
                        <a:t>λ</a:t>
                      </a:r>
                      <a:endParaRPr lang="en-US" b="1" dirty="0"/>
                    </a:p>
                  </a:txBody>
                  <a:tcPr/>
                </a:tc>
                <a:tc>
                  <a:txBody>
                    <a:bodyPr/>
                    <a:lstStyle/>
                    <a:p>
                      <a:pPr algn="ctr"/>
                      <a:r>
                        <a:rPr lang="en-US" b="1" dirty="0" err="1" smtClean="0"/>
                        <a:t>Prob</a:t>
                      </a:r>
                      <a:endParaRPr lang="en-US" b="1" dirty="0"/>
                    </a:p>
                  </a:txBody>
                  <a:tcPr/>
                </a:tc>
              </a:tr>
              <a:tr h="370840">
                <a:tc>
                  <a:txBody>
                    <a:bodyPr/>
                    <a:lstStyle/>
                    <a:p>
                      <a:pPr marL="0" indent="0">
                        <a:spcBef>
                          <a:spcPts val="600"/>
                        </a:spcBef>
                        <a:buNone/>
                      </a:pPr>
                      <a:r>
                        <a:rPr lang="en-US" sz="1800" dirty="0" smtClean="0">
                          <a:sym typeface="Symbol"/>
                        </a:rPr>
                        <a:t>0.01 </a:t>
                      </a:r>
                      <a:r>
                        <a:rPr lang="en-US" sz="1800" dirty="0" smtClean="0">
                          <a:solidFill>
                            <a:srgbClr val="0000FF"/>
                          </a:solidFill>
                          <a:sym typeface="Symbol"/>
                        </a:rPr>
                        <a:t>(AQL)</a:t>
                      </a:r>
                      <a:endParaRPr lang="en-US" sz="1800" dirty="0" smtClean="0">
                        <a:sym typeface="Symbol"/>
                      </a:endParaRPr>
                    </a:p>
                    <a:p>
                      <a:pPr marL="0" indent="0">
                        <a:spcBef>
                          <a:spcPts val="600"/>
                        </a:spcBef>
                        <a:buNone/>
                      </a:pPr>
                      <a:r>
                        <a:rPr lang="en-US" sz="1800" dirty="0" smtClean="0">
                          <a:sym typeface="Symbol"/>
                        </a:rPr>
                        <a:t>0.02</a:t>
                      </a:r>
                      <a:endParaRPr lang="en-US" sz="1800" dirty="0" smtClean="0">
                        <a:solidFill>
                          <a:srgbClr val="0000FF"/>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0.03</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0.04</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0.05</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0.06 </a:t>
                      </a:r>
                      <a:r>
                        <a:rPr lang="en-US" sz="1800" dirty="0" smtClean="0">
                          <a:solidFill>
                            <a:srgbClr val="FF0000"/>
                          </a:solidFill>
                          <a:sym typeface="Symbol"/>
                        </a:rPr>
                        <a:t>(LTPD)</a:t>
                      </a:r>
                      <a:endParaRPr lang="en-US" sz="1800" dirty="0" smtClean="0">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0.07</a:t>
                      </a:r>
                      <a:endParaRPr lang="en-US" sz="1800" dirty="0" smtClean="0">
                        <a:solidFill>
                          <a:srgbClr val="FF0000"/>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0.08</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0.09</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0.10</a:t>
                      </a:r>
                      <a:endParaRPr lang="en-US" dirty="0"/>
                    </a:p>
                  </a:txBody>
                  <a:tcPr/>
                </a:tc>
                <a:tc>
                  <a:txBody>
                    <a:bodyPr/>
                    <a:lstStyle/>
                    <a:p>
                      <a:pPr algn="ctr">
                        <a:spcBef>
                          <a:spcPts val="600"/>
                        </a:spcBef>
                        <a:tabLst>
                          <a:tab pos="914400" algn="dec"/>
                        </a:tabLst>
                      </a:pPr>
                      <a:r>
                        <a:rPr lang="en-US" sz="1800" kern="1200" dirty="0" smtClean="0">
                          <a:solidFill>
                            <a:schemeClr val="tx1"/>
                          </a:solidFill>
                          <a:latin typeface="+mn-lt"/>
                          <a:ea typeface="+mn-ea"/>
                          <a:cs typeface="+mn-cs"/>
                        </a:rPr>
                        <a:t>0.6</a:t>
                      </a:r>
                    </a:p>
                    <a:p>
                      <a:pPr algn="ctr">
                        <a:spcBef>
                          <a:spcPts val="600"/>
                        </a:spcBef>
                        <a:tabLst>
                          <a:tab pos="914400" algn="dec"/>
                        </a:tabLst>
                      </a:pPr>
                      <a:r>
                        <a:rPr lang="en-US" sz="1800" kern="1200" dirty="0" smtClean="0">
                          <a:solidFill>
                            <a:schemeClr val="tx1"/>
                          </a:solidFill>
                          <a:latin typeface="+mn-lt"/>
                          <a:ea typeface="+mn-ea"/>
                          <a:cs typeface="+mn-cs"/>
                        </a:rPr>
                        <a:t>1.2</a:t>
                      </a:r>
                    </a:p>
                    <a:p>
                      <a:pPr algn="ctr">
                        <a:spcBef>
                          <a:spcPts val="600"/>
                        </a:spcBef>
                        <a:tabLst>
                          <a:tab pos="914400" algn="dec"/>
                        </a:tabLst>
                      </a:pPr>
                      <a:r>
                        <a:rPr lang="en-US" sz="1800" kern="1200" dirty="0" smtClean="0">
                          <a:solidFill>
                            <a:schemeClr val="tx1"/>
                          </a:solidFill>
                          <a:latin typeface="+mn-lt"/>
                          <a:ea typeface="+mn-ea"/>
                          <a:cs typeface="+mn-cs"/>
                        </a:rPr>
                        <a:t>1.8</a:t>
                      </a:r>
                    </a:p>
                    <a:p>
                      <a:pPr algn="ctr">
                        <a:spcBef>
                          <a:spcPts val="600"/>
                        </a:spcBef>
                        <a:tabLst>
                          <a:tab pos="914400" algn="dec"/>
                        </a:tabLst>
                      </a:pPr>
                      <a:r>
                        <a:rPr lang="en-US" sz="1800" kern="1200" dirty="0" smtClean="0">
                          <a:solidFill>
                            <a:schemeClr val="tx1"/>
                          </a:solidFill>
                          <a:latin typeface="+mn-lt"/>
                          <a:ea typeface="+mn-ea"/>
                          <a:cs typeface="+mn-cs"/>
                        </a:rPr>
                        <a:t>2.4</a:t>
                      </a:r>
                    </a:p>
                    <a:p>
                      <a:pPr algn="ctr">
                        <a:spcBef>
                          <a:spcPts val="600"/>
                        </a:spcBef>
                        <a:tabLst>
                          <a:tab pos="914400" algn="dec"/>
                        </a:tabLst>
                      </a:pPr>
                      <a:r>
                        <a:rPr lang="en-US" sz="1800" kern="1200" dirty="0" smtClean="0">
                          <a:solidFill>
                            <a:schemeClr val="tx1"/>
                          </a:solidFill>
                          <a:latin typeface="+mn-lt"/>
                          <a:ea typeface="+mn-ea"/>
                          <a:cs typeface="+mn-cs"/>
                        </a:rPr>
                        <a:t>3.0</a:t>
                      </a:r>
                    </a:p>
                    <a:p>
                      <a:pPr algn="ctr">
                        <a:spcBef>
                          <a:spcPts val="600"/>
                        </a:spcBef>
                        <a:tabLst>
                          <a:tab pos="914400" algn="dec"/>
                        </a:tabLst>
                      </a:pPr>
                      <a:r>
                        <a:rPr lang="en-US" sz="1800" kern="1200" dirty="0" smtClean="0">
                          <a:solidFill>
                            <a:schemeClr val="tx1"/>
                          </a:solidFill>
                          <a:latin typeface="+mn-lt"/>
                          <a:ea typeface="+mn-ea"/>
                          <a:cs typeface="+mn-cs"/>
                        </a:rPr>
                        <a:t>3.6</a:t>
                      </a:r>
                    </a:p>
                    <a:p>
                      <a:pPr algn="ctr">
                        <a:spcBef>
                          <a:spcPts val="600"/>
                        </a:spcBef>
                        <a:tabLst>
                          <a:tab pos="914400" algn="dec"/>
                        </a:tabLst>
                      </a:pPr>
                      <a:r>
                        <a:rPr lang="en-US" sz="1800" kern="1200" dirty="0" smtClean="0">
                          <a:solidFill>
                            <a:schemeClr val="tx1"/>
                          </a:solidFill>
                          <a:latin typeface="+mn-lt"/>
                          <a:ea typeface="+mn-ea"/>
                          <a:cs typeface="+mn-cs"/>
                        </a:rPr>
                        <a:t>4.2</a:t>
                      </a:r>
                    </a:p>
                    <a:p>
                      <a:pPr algn="ctr">
                        <a:spcBef>
                          <a:spcPts val="600"/>
                        </a:spcBef>
                        <a:tabLst>
                          <a:tab pos="914400" algn="dec"/>
                        </a:tabLst>
                      </a:pPr>
                      <a:r>
                        <a:rPr lang="en-US" sz="1800" kern="1200" dirty="0" smtClean="0">
                          <a:solidFill>
                            <a:schemeClr val="tx1"/>
                          </a:solidFill>
                          <a:latin typeface="+mn-lt"/>
                          <a:ea typeface="+mn-ea"/>
                          <a:cs typeface="+mn-cs"/>
                        </a:rPr>
                        <a:t>4.8</a:t>
                      </a:r>
                    </a:p>
                    <a:p>
                      <a:pPr algn="ctr">
                        <a:spcBef>
                          <a:spcPts val="600"/>
                        </a:spcBef>
                        <a:tabLst>
                          <a:tab pos="914400" algn="dec"/>
                        </a:tabLst>
                      </a:pPr>
                      <a:r>
                        <a:rPr lang="en-US" sz="1800" kern="1200" dirty="0" smtClean="0">
                          <a:solidFill>
                            <a:schemeClr val="tx1"/>
                          </a:solidFill>
                          <a:latin typeface="+mn-lt"/>
                          <a:ea typeface="+mn-ea"/>
                          <a:cs typeface="+mn-cs"/>
                        </a:rPr>
                        <a:t>5.4</a:t>
                      </a:r>
                    </a:p>
                    <a:p>
                      <a:pPr algn="ctr">
                        <a:spcBef>
                          <a:spcPts val="600"/>
                        </a:spcBef>
                        <a:tabLst>
                          <a:tab pos="914400" algn="dec"/>
                        </a:tabLst>
                      </a:pPr>
                      <a:r>
                        <a:rPr lang="en-US" sz="1800" kern="1200" dirty="0" smtClean="0">
                          <a:solidFill>
                            <a:schemeClr val="tx1"/>
                          </a:solidFill>
                          <a:latin typeface="+mn-lt"/>
                          <a:ea typeface="+mn-ea"/>
                          <a:cs typeface="+mn-cs"/>
                        </a:rPr>
                        <a:t>6.0</a:t>
                      </a:r>
                      <a:endParaRPr lang="en-US" sz="1800" kern="1200" dirty="0">
                        <a:solidFill>
                          <a:schemeClr val="tx1"/>
                        </a:solidFill>
                        <a:latin typeface="+mn-lt"/>
                        <a:ea typeface="+mn-ea"/>
                        <a:cs typeface="+mn-cs"/>
                      </a:endParaRPr>
                    </a:p>
                  </a:txBody>
                  <a:tcPr/>
                </a:tc>
                <a:tc>
                  <a:txBody>
                    <a:bodyPr/>
                    <a:lstStyle/>
                    <a:p>
                      <a:pPr algn="ctr">
                        <a:spcBef>
                          <a:spcPts val="600"/>
                        </a:spcBef>
                      </a:pPr>
                      <a:r>
                        <a:rPr lang="en-US" sz="1800" dirty="0" smtClean="0">
                          <a:solidFill>
                            <a:srgbClr val="0000FF"/>
                          </a:solidFill>
                          <a:sym typeface="Symbol"/>
                        </a:rPr>
                        <a:t>0.878</a:t>
                      </a:r>
                    </a:p>
                    <a:p>
                      <a:pPr algn="ctr">
                        <a:spcBef>
                          <a:spcPts val="600"/>
                        </a:spcBef>
                      </a:pPr>
                      <a:r>
                        <a:rPr lang="en-US" dirty="0" smtClean="0">
                          <a:solidFill>
                            <a:schemeClr val="tx1"/>
                          </a:solidFill>
                        </a:rPr>
                        <a:t>0.663</a:t>
                      </a:r>
                    </a:p>
                    <a:p>
                      <a:pPr algn="ctr">
                        <a:spcBef>
                          <a:spcPts val="600"/>
                        </a:spcBef>
                      </a:pPr>
                      <a:r>
                        <a:rPr lang="en-US" dirty="0" smtClean="0"/>
                        <a:t>0.463</a:t>
                      </a:r>
                    </a:p>
                    <a:p>
                      <a:pPr algn="ctr">
                        <a:spcBef>
                          <a:spcPts val="600"/>
                        </a:spcBef>
                      </a:pPr>
                      <a:r>
                        <a:rPr lang="en-US" dirty="0" smtClean="0"/>
                        <a:t>0.308</a:t>
                      </a:r>
                    </a:p>
                    <a:p>
                      <a:pPr algn="ctr">
                        <a:spcBef>
                          <a:spcPts val="600"/>
                        </a:spcBef>
                      </a:pPr>
                      <a:r>
                        <a:rPr lang="en-US" dirty="0" smtClean="0"/>
                        <a:t>0.199</a:t>
                      </a:r>
                    </a:p>
                    <a:p>
                      <a:pPr algn="ctr">
                        <a:spcBef>
                          <a:spcPts val="600"/>
                        </a:spcBef>
                      </a:pPr>
                      <a:r>
                        <a:rPr lang="en-US" dirty="0" smtClean="0">
                          <a:solidFill>
                            <a:srgbClr val="FF0000"/>
                          </a:solidFill>
                        </a:rPr>
                        <a:t>0.126</a:t>
                      </a:r>
                    </a:p>
                    <a:p>
                      <a:pPr algn="ctr">
                        <a:spcBef>
                          <a:spcPts val="600"/>
                        </a:spcBef>
                      </a:pPr>
                      <a:r>
                        <a:rPr lang="en-US" dirty="0" smtClean="0">
                          <a:solidFill>
                            <a:schemeClr val="tx1"/>
                          </a:solidFill>
                        </a:rPr>
                        <a:t>0.078</a:t>
                      </a:r>
                    </a:p>
                    <a:p>
                      <a:pPr algn="ctr">
                        <a:spcBef>
                          <a:spcPts val="600"/>
                        </a:spcBef>
                      </a:pPr>
                      <a:r>
                        <a:rPr lang="en-US" dirty="0" smtClean="0"/>
                        <a:t>0.048</a:t>
                      </a:r>
                    </a:p>
                    <a:p>
                      <a:pPr algn="ctr">
                        <a:spcBef>
                          <a:spcPts val="600"/>
                        </a:spcBef>
                      </a:pPr>
                      <a:r>
                        <a:rPr lang="en-US" dirty="0" smtClean="0"/>
                        <a:t>0.029</a:t>
                      </a:r>
                    </a:p>
                    <a:p>
                      <a:pPr algn="ctr">
                        <a:spcBef>
                          <a:spcPts val="600"/>
                        </a:spcBef>
                      </a:pPr>
                      <a:r>
                        <a:rPr lang="en-US" dirty="0" smtClean="0"/>
                        <a:t>0.017</a:t>
                      </a:r>
                      <a:endParaRPr lang="en-US" dirty="0"/>
                    </a:p>
                  </a:txBody>
                  <a:tcPr/>
                </a:tc>
                <a:tc>
                  <a:txBody>
                    <a:bodyPr/>
                    <a:lstStyle/>
                    <a:p>
                      <a:pPr algn="ctr">
                        <a:spcBef>
                          <a:spcPts val="600"/>
                        </a:spcBef>
                      </a:pPr>
                      <a:r>
                        <a:rPr lang="en-US" dirty="0" smtClean="0">
                          <a:solidFill>
                            <a:schemeClr val="tx1"/>
                          </a:solidFill>
                        </a:rPr>
                        <a:t>0.8</a:t>
                      </a:r>
                    </a:p>
                    <a:p>
                      <a:pPr algn="ctr">
                        <a:spcBef>
                          <a:spcPts val="600"/>
                        </a:spcBef>
                      </a:pPr>
                      <a:r>
                        <a:rPr lang="en-US" dirty="0" smtClean="0">
                          <a:solidFill>
                            <a:schemeClr val="tx1"/>
                          </a:solidFill>
                        </a:rPr>
                        <a:t>1.6</a:t>
                      </a:r>
                    </a:p>
                    <a:p>
                      <a:pPr algn="ctr">
                        <a:spcBef>
                          <a:spcPts val="600"/>
                        </a:spcBef>
                      </a:pPr>
                      <a:r>
                        <a:rPr lang="en-US" dirty="0" smtClean="0">
                          <a:solidFill>
                            <a:schemeClr val="tx1"/>
                          </a:solidFill>
                        </a:rPr>
                        <a:t>2.4</a:t>
                      </a:r>
                    </a:p>
                    <a:p>
                      <a:pPr algn="ctr">
                        <a:spcBef>
                          <a:spcPts val="600"/>
                        </a:spcBef>
                      </a:pPr>
                      <a:r>
                        <a:rPr lang="en-US" dirty="0" smtClean="0">
                          <a:solidFill>
                            <a:schemeClr val="tx1"/>
                          </a:solidFill>
                        </a:rPr>
                        <a:t>3.2</a:t>
                      </a:r>
                    </a:p>
                    <a:p>
                      <a:pPr algn="ctr">
                        <a:spcBef>
                          <a:spcPts val="600"/>
                        </a:spcBef>
                      </a:pPr>
                      <a:r>
                        <a:rPr lang="en-US" dirty="0" smtClean="0">
                          <a:solidFill>
                            <a:schemeClr val="tx1"/>
                          </a:solidFill>
                        </a:rPr>
                        <a:t>4.0</a:t>
                      </a:r>
                    </a:p>
                    <a:p>
                      <a:pPr algn="ctr">
                        <a:spcBef>
                          <a:spcPts val="600"/>
                        </a:spcBef>
                      </a:pPr>
                      <a:r>
                        <a:rPr lang="en-US" dirty="0" smtClean="0">
                          <a:solidFill>
                            <a:schemeClr val="tx1"/>
                          </a:solidFill>
                        </a:rPr>
                        <a:t>4.8</a:t>
                      </a:r>
                    </a:p>
                    <a:p>
                      <a:pPr algn="ctr">
                        <a:spcBef>
                          <a:spcPts val="600"/>
                        </a:spcBef>
                      </a:pPr>
                      <a:r>
                        <a:rPr lang="en-US" dirty="0" smtClean="0">
                          <a:solidFill>
                            <a:schemeClr val="tx1"/>
                          </a:solidFill>
                        </a:rPr>
                        <a:t>5.6</a:t>
                      </a:r>
                    </a:p>
                    <a:p>
                      <a:pPr algn="ctr">
                        <a:spcBef>
                          <a:spcPts val="600"/>
                        </a:spcBef>
                      </a:pPr>
                      <a:r>
                        <a:rPr lang="en-US" dirty="0" smtClean="0">
                          <a:solidFill>
                            <a:schemeClr val="tx1"/>
                          </a:solidFill>
                        </a:rPr>
                        <a:t>6.4</a:t>
                      </a:r>
                    </a:p>
                    <a:p>
                      <a:pPr algn="ctr">
                        <a:spcBef>
                          <a:spcPts val="600"/>
                        </a:spcBef>
                      </a:pPr>
                      <a:r>
                        <a:rPr lang="en-US" dirty="0" smtClean="0">
                          <a:solidFill>
                            <a:schemeClr val="tx1"/>
                          </a:solidFill>
                        </a:rPr>
                        <a:t>7.2</a:t>
                      </a:r>
                    </a:p>
                    <a:p>
                      <a:pPr algn="ctr">
                        <a:spcBef>
                          <a:spcPts val="600"/>
                        </a:spcBef>
                      </a:pPr>
                      <a:r>
                        <a:rPr lang="en-US" dirty="0" smtClean="0">
                          <a:solidFill>
                            <a:schemeClr val="tx1"/>
                          </a:solidFill>
                        </a:rPr>
                        <a:t>8.0</a:t>
                      </a:r>
                      <a:endParaRPr lang="en-US" dirty="0">
                        <a:solidFill>
                          <a:schemeClr val="tx1"/>
                        </a:solidFill>
                      </a:endParaRPr>
                    </a:p>
                  </a:txBody>
                  <a:tcPr/>
                </a:tc>
                <a:tc>
                  <a:txBody>
                    <a:bodyPr/>
                    <a:lstStyle/>
                    <a:p>
                      <a:pPr algn="ctr">
                        <a:spcBef>
                          <a:spcPts val="600"/>
                        </a:spcBef>
                      </a:pPr>
                      <a:r>
                        <a:rPr lang="en-US" dirty="0" smtClean="0">
                          <a:solidFill>
                            <a:srgbClr val="0000FF"/>
                          </a:solidFill>
                        </a:rPr>
                        <a:t>0.809</a:t>
                      </a:r>
                    </a:p>
                    <a:p>
                      <a:pPr algn="ctr">
                        <a:spcBef>
                          <a:spcPts val="600"/>
                        </a:spcBef>
                      </a:pPr>
                      <a:r>
                        <a:rPr lang="en-US" dirty="0" smtClean="0">
                          <a:solidFill>
                            <a:schemeClr val="tx1"/>
                          </a:solidFill>
                        </a:rPr>
                        <a:t>0.525</a:t>
                      </a:r>
                    </a:p>
                    <a:p>
                      <a:pPr algn="ctr">
                        <a:spcBef>
                          <a:spcPts val="600"/>
                        </a:spcBef>
                      </a:pPr>
                      <a:r>
                        <a:rPr lang="en-US" dirty="0" smtClean="0">
                          <a:solidFill>
                            <a:schemeClr val="tx1"/>
                          </a:solidFill>
                        </a:rPr>
                        <a:t>0.308</a:t>
                      </a:r>
                    </a:p>
                    <a:p>
                      <a:pPr algn="ctr">
                        <a:spcBef>
                          <a:spcPts val="600"/>
                        </a:spcBef>
                      </a:pPr>
                      <a:r>
                        <a:rPr lang="en-US" dirty="0" smtClean="0">
                          <a:solidFill>
                            <a:schemeClr val="tx1"/>
                          </a:solidFill>
                        </a:rPr>
                        <a:t>0.171</a:t>
                      </a:r>
                    </a:p>
                    <a:p>
                      <a:pPr algn="ctr">
                        <a:spcBef>
                          <a:spcPts val="600"/>
                        </a:spcBef>
                      </a:pPr>
                      <a:r>
                        <a:rPr lang="en-US" dirty="0" smtClean="0">
                          <a:solidFill>
                            <a:schemeClr val="tx1"/>
                          </a:solidFill>
                        </a:rPr>
                        <a:t>0.092</a:t>
                      </a:r>
                    </a:p>
                    <a:p>
                      <a:pPr algn="ctr">
                        <a:spcBef>
                          <a:spcPts val="600"/>
                        </a:spcBef>
                      </a:pPr>
                      <a:r>
                        <a:rPr lang="en-US" dirty="0" smtClean="0">
                          <a:solidFill>
                            <a:srgbClr val="FF0000"/>
                          </a:solidFill>
                        </a:rPr>
                        <a:t>0.048</a:t>
                      </a:r>
                    </a:p>
                    <a:p>
                      <a:pPr algn="ctr">
                        <a:spcBef>
                          <a:spcPts val="600"/>
                        </a:spcBef>
                      </a:pPr>
                      <a:r>
                        <a:rPr lang="en-US" dirty="0" smtClean="0">
                          <a:solidFill>
                            <a:schemeClr val="tx1"/>
                          </a:solidFill>
                        </a:rPr>
                        <a:t>0.024</a:t>
                      </a:r>
                    </a:p>
                    <a:p>
                      <a:pPr algn="ctr">
                        <a:spcBef>
                          <a:spcPts val="600"/>
                        </a:spcBef>
                      </a:pPr>
                      <a:r>
                        <a:rPr lang="en-US" dirty="0" smtClean="0">
                          <a:solidFill>
                            <a:schemeClr val="tx1"/>
                          </a:solidFill>
                        </a:rPr>
                        <a:t>0.012</a:t>
                      </a:r>
                    </a:p>
                    <a:p>
                      <a:pPr algn="ctr">
                        <a:spcBef>
                          <a:spcPts val="600"/>
                        </a:spcBef>
                      </a:pPr>
                      <a:r>
                        <a:rPr lang="en-US" dirty="0" smtClean="0">
                          <a:solidFill>
                            <a:schemeClr val="tx1"/>
                          </a:solidFill>
                        </a:rPr>
                        <a:t>0.006</a:t>
                      </a:r>
                    </a:p>
                    <a:p>
                      <a:pPr algn="ctr">
                        <a:spcBef>
                          <a:spcPts val="600"/>
                        </a:spcBef>
                      </a:pPr>
                      <a:r>
                        <a:rPr lang="en-US" dirty="0" smtClean="0">
                          <a:solidFill>
                            <a:schemeClr val="tx1"/>
                          </a:solidFill>
                        </a:rPr>
                        <a:t>0.003</a:t>
                      </a:r>
                      <a:endParaRPr lang="en-US" dirty="0">
                        <a:solidFill>
                          <a:schemeClr val="tx1"/>
                        </a:solidFill>
                      </a:endParaRPr>
                    </a:p>
                  </a:txBody>
                  <a:tcPr/>
                </a:tc>
                <a:tc>
                  <a:txBody>
                    <a:bodyPr/>
                    <a:lstStyle/>
                    <a:p>
                      <a:pPr algn="ctr">
                        <a:spcBef>
                          <a:spcPts val="600"/>
                        </a:spcBef>
                      </a:pPr>
                      <a:r>
                        <a:rPr lang="en-US" dirty="0" smtClean="0">
                          <a:solidFill>
                            <a:schemeClr val="tx1"/>
                          </a:solidFill>
                        </a:rPr>
                        <a:t>1.0</a:t>
                      </a:r>
                    </a:p>
                    <a:p>
                      <a:pPr algn="ctr">
                        <a:spcBef>
                          <a:spcPts val="600"/>
                        </a:spcBef>
                      </a:pPr>
                      <a:r>
                        <a:rPr lang="en-US" dirty="0" smtClean="0">
                          <a:solidFill>
                            <a:schemeClr val="tx1"/>
                          </a:solidFill>
                        </a:rPr>
                        <a:t>2.0</a:t>
                      </a:r>
                    </a:p>
                    <a:p>
                      <a:pPr algn="ctr">
                        <a:spcBef>
                          <a:spcPts val="600"/>
                        </a:spcBef>
                      </a:pPr>
                      <a:r>
                        <a:rPr lang="en-US" dirty="0" smtClean="0">
                          <a:solidFill>
                            <a:schemeClr val="tx1"/>
                          </a:solidFill>
                        </a:rPr>
                        <a:t>3.0</a:t>
                      </a:r>
                    </a:p>
                    <a:p>
                      <a:pPr algn="ctr">
                        <a:spcBef>
                          <a:spcPts val="600"/>
                        </a:spcBef>
                      </a:pPr>
                      <a:r>
                        <a:rPr lang="en-US" dirty="0" smtClean="0">
                          <a:solidFill>
                            <a:schemeClr val="tx1"/>
                          </a:solidFill>
                        </a:rPr>
                        <a:t>4.0</a:t>
                      </a:r>
                    </a:p>
                    <a:p>
                      <a:pPr algn="ctr">
                        <a:spcBef>
                          <a:spcPts val="600"/>
                        </a:spcBef>
                      </a:pPr>
                      <a:r>
                        <a:rPr lang="en-US" dirty="0" smtClean="0">
                          <a:solidFill>
                            <a:schemeClr val="tx1"/>
                          </a:solidFill>
                        </a:rPr>
                        <a:t>5.0</a:t>
                      </a:r>
                    </a:p>
                    <a:p>
                      <a:pPr algn="ctr">
                        <a:spcBef>
                          <a:spcPts val="600"/>
                        </a:spcBef>
                      </a:pPr>
                      <a:r>
                        <a:rPr lang="en-US" dirty="0" smtClean="0">
                          <a:solidFill>
                            <a:schemeClr val="tx1"/>
                          </a:solidFill>
                        </a:rPr>
                        <a:t>6.0</a:t>
                      </a:r>
                    </a:p>
                    <a:p>
                      <a:pPr algn="ctr">
                        <a:spcBef>
                          <a:spcPts val="600"/>
                        </a:spcBef>
                      </a:pPr>
                      <a:r>
                        <a:rPr lang="en-US" dirty="0" smtClean="0">
                          <a:solidFill>
                            <a:schemeClr val="tx1"/>
                          </a:solidFill>
                        </a:rPr>
                        <a:t>7.0</a:t>
                      </a:r>
                    </a:p>
                    <a:p>
                      <a:pPr algn="ctr">
                        <a:spcBef>
                          <a:spcPts val="600"/>
                        </a:spcBef>
                      </a:pPr>
                      <a:r>
                        <a:rPr lang="en-US" dirty="0" smtClean="0">
                          <a:solidFill>
                            <a:schemeClr val="tx1"/>
                          </a:solidFill>
                        </a:rPr>
                        <a:t>8.0</a:t>
                      </a:r>
                    </a:p>
                    <a:p>
                      <a:pPr algn="ctr">
                        <a:spcBef>
                          <a:spcPts val="600"/>
                        </a:spcBef>
                      </a:pPr>
                      <a:r>
                        <a:rPr lang="en-US" dirty="0" smtClean="0">
                          <a:solidFill>
                            <a:schemeClr val="tx1"/>
                          </a:solidFill>
                        </a:rPr>
                        <a:t>9.0</a:t>
                      </a:r>
                    </a:p>
                    <a:p>
                      <a:pPr algn="ctr">
                        <a:spcBef>
                          <a:spcPts val="600"/>
                        </a:spcBef>
                      </a:pPr>
                      <a:r>
                        <a:rPr lang="en-US" dirty="0" smtClean="0">
                          <a:solidFill>
                            <a:schemeClr val="tx1"/>
                          </a:solidFill>
                        </a:rPr>
                        <a:t>10.0</a:t>
                      </a:r>
                      <a:endParaRPr lang="en-US" dirty="0">
                        <a:solidFill>
                          <a:schemeClr val="tx1"/>
                        </a:solidFill>
                      </a:endParaRPr>
                    </a:p>
                  </a:txBody>
                  <a:tcPr/>
                </a:tc>
                <a:tc>
                  <a:txBody>
                    <a:bodyPr/>
                    <a:lstStyle/>
                    <a:p>
                      <a:pPr algn="ctr">
                        <a:spcBef>
                          <a:spcPts val="600"/>
                        </a:spcBef>
                      </a:pPr>
                      <a:r>
                        <a:rPr lang="en-US" dirty="0" smtClean="0">
                          <a:solidFill>
                            <a:srgbClr val="0000FF"/>
                          </a:solidFill>
                        </a:rPr>
                        <a:t>0.736</a:t>
                      </a:r>
                    </a:p>
                    <a:p>
                      <a:pPr algn="ctr">
                        <a:spcBef>
                          <a:spcPts val="600"/>
                        </a:spcBef>
                      </a:pPr>
                      <a:r>
                        <a:rPr lang="en-US" dirty="0" smtClean="0">
                          <a:solidFill>
                            <a:schemeClr val="tx1"/>
                          </a:solidFill>
                        </a:rPr>
                        <a:t>0.406</a:t>
                      </a:r>
                    </a:p>
                    <a:p>
                      <a:pPr algn="ctr">
                        <a:spcBef>
                          <a:spcPts val="600"/>
                        </a:spcBef>
                      </a:pPr>
                      <a:r>
                        <a:rPr lang="en-US" dirty="0" smtClean="0">
                          <a:solidFill>
                            <a:schemeClr val="tx1"/>
                          </a:solidFill>
                        </a:rPr>
                        <a:t>0.199</a:t>
                      </a:r>
                    </a:p>
                    <a:p>
                      <a:pPr algn="ctr">
                        <a:spcBef>
                          <a:spcPts val="600"/>
                        </a:spcBef>
                      </a:pPr>
                      <a:r>
                        <a:rPr lang="en-US" dirty="0" smtClean="0">
                          <a:solidFill>
                            <a:schemeClr val="tx1"/>
                          </a:solidFill>
                        </a:rPr>
                        <a:t>0.092</a:t>
                      </a:r>
                    </a:p>
                    <a:p>
                      <a:pPr algn="ctr">
                        <a:spcBef>
                          <a:spcPts val="600"/>
                        </a:spcBef>
                      </a:pPr>
                      <a:r>
                        <a:rPr lang="en-US" dirty="0" smtClean="0">
                          <a:solidFill>
                            <a:schemeClr val="tx1"/>
                          </a:solidFill>
                        </a:rPr>
                        <a:t>0.040</a:t>
                      </a:r>
                    </a:p>
                    <a:p>
                      <a:pPr algn="ctr">
                        <a:spcBef>
                          <a:spcPts val="600"/>
                        </a:spcBef>
                      </a:pPr>
                      <a:r>
                        <a:rPr lang="en-US" dirty="0" smtClean="0">
                          <a:solidFill>
                            <a:srgbClr val="FF0000"/>
                          </a:solidFill>
                        </a:rPr>
                        <a:t>0.017</a:t>
                      </a:r>
                    </a:p>
                    <a:p>
                      <a:pPr algn="ctr">
                        <a:spcBef>
                          <a:spcPts val="600"/>
                        </a:spcBef>
                      </a:pPr>
                      <a:r>
                        <a:rPr lang="en-US" dirty="0" smtClean="0">
                          <a:solidFill>
                            <a:schemeClr val="tx1"/>
                          </a:solidFill>
                        </a:rPr>
                        <a:t>0.007</a:t>
                      </a:r>
                    </a:p>
                    <a:p>
                      <a:pPr algn="ctr">
                        <a:spcBef>
                          <a:spcPts val="600"/>
                        </a:spcBef>
                      </a:pPr>
                      <a:r>
                        <a:rPr lang="en-US" dirty="0" smtClean="0">
                          <a:solidFill>
                            <a:schemeClr val="tx1"/>
                          </a:solidFill>
                        </a:rPr>
                        <a:t>0.003</a:t>
                      </a:r>
                    </a:p>
                    <a:p>
                      <a:pPr algn="ctr">
                        <a:spcBef>
                          <a:spcPts val="600"/>
                        </a:spcBef>
                      </a:pPr>
                      <a:r>
                        <a:rPr lang="en-US" dirty="0" smtClean="0">
                          <a:solidFill>
                            <a:schemeClr val="tx1"/>
                          </a:solidFill>
                        </a:rPr>
                        <a:t>0.001</a:t>
                      </a:r>
                    </a:p>
                    <a:p>
                      <a:pPr algn="ctr">
                        <a:spcBef>
                          <a:spcPts val="600"/>
                        </a:spcBef>
                      </a:pPr>
                      <a:r>
                        <a:rPr lang="en-US" dirty="0" smtClean="0">
                          <a:solidFill>
                            <a:schemeClr val="tx1"/>
                          </a:solidFill>
                        </a:rPr>
                        <a:t>0.000</a:t>
                      </a:r>
                      <a:endParaRPr lang="en-US" dirty="0">
                        <a:solidFill>
                          <a:schemeClr val="tx1"/>
                        </a:solidFill>
                      </a:endParaRPr>
                    </a:p>
                  </a:txBody>
                  <a:tcPr/>
                </a:tc>
                <a:tc>
                  <a:txBody>
                    <a:bodyPr/>
                    <a:lstStyle/>
                    <a:p>
                      <a:pPr algn="ctr">
                        <a:spcBef>
                          <a:spcPts val="600"/>
                        </a:spcBef>
                      </a:pPr>
                      <a:r>
                        <a:rPr lang="en-US" dirty="0" smtClean="0">
                          <a:solidFill>
                            <a:schemeClr val="tx1"/>
                          </a:solidFill>
                        </a:rPr>
                        <a:t>1.2</a:t>
                      </a:r>
                    </a:p>
                    <a:p>
                      <a:pPr algn="ctr">
                        <a:spcBef>
                          <a:spcPts val="600"/>
                        </a:spcBef>
                      </a:pPr>
                      <a:r>
                        <a:rPr lang="en-US" dirty="0" smtClean="0">
                          <a:solidFill>
                            <a:schemeClr val="tx1"/>
                          </a:solidFill>
                        </a:rPr>
                        <a:t>2.4</a:t>
                      </a:r>
                    </a:p>
                    <a:p>
                      <a:pPr algn="ctr">
                        <a:spcBef>
                          <a:spcPts val="600"/>
                        </a:spcBef>
                      </a:pPr>
                      <a:r>
                        <a:rPr lang="en-US" dirty="0" smtClean="0">
                          <a:solidFill>
                            <a:schemeClr val="tx1"/>
                          </a:solidFill>
                        </a:rPr>
                        <a:t>3.6</a:t>
                      </a:r>
                    </a:p>
                    <a:p>
                      <a:pPr algn="ctr">
                        <a:spcBef>
                          <a:spcPts val="600"/>
                        </a:spcBef>
                      </a:pPr>
                      <a:r>
                        <a:rPr lang="en-US" dirty="0" smtClean="0">
                          <a:solidFill>
                            <a:schemeClr val="tx1"/>
                          </a:solidFill>
                        </a:rPr>
                        <a:t>4.8</a:t>
                      </a:r>
                    </a:p>
                    <a:p>
                      <a:pPr algn="ctr">
                        <a:spcBef>
                          <a:spcPts val="600"/>
                        </a:spcBef>
                      </a:pPr>
                      <a:r>
                        <a:rPr lang="en-US" dirty="0" smtClean="0">
                          <a:solidFill>
                            <a:schemeClr val="tx1"/>
                          </a:solidFill>
                        </a:rPr>
                        <a:t>6.0</a:t>
                      </a:r>
                    </a:p>
                    <a:p>
                      <a:pPr algn="ctr">
                        <a:spcBef>
                          <a:spcPts val="600"/>
                        </a:spcBef>
                      </a:pPr>
                      <a:r>
                        <a:rPr lang="en-US" dirty="0" smtClean="0">
                          <a:solidFill>
                            <a:schemeClr val="tx1"/>
                          </a:solidFill>
                        </a:rPr>
                        <a:t>7.2</a:t>
                      </a:r>
                    </a:p>
                    <a:p>
                      <a:pPr algn="ctr">
                        <a:spcBef>
                          <a:spcPts val="600"/>
                        </a:spcBef>
                      </a:pPr>
                      <a:r>
                        <a:rPr lang="en-US" dirty="0" smtClean="0">
                          <a:solidFill>
                            <a:schemeClr val="tx1"/>
                          </a:solidFill>
                        </a:rPr>
                        <a:t>8.4</a:t>
                      </a:r>
                    </a:p>
                    <a:p>
                      <a:pPr algn="ctr">
                        <a:spcBef>
                          <a:spcPts val="600"/>
                        </a:spcBef>
                      </a:pPr>
                      <a:r>
                        <a:rPr lang="en-US" dirty="0" smtClean="0">
                          <a:solidFill>
                            <a:schemeClr val="tx1"/>
                          </a:solidFill>
                        </a:rPr>
                        <a:t>9.6</a:t>
                      </a:r>
                    </a:p>
                    <a:p>
                      <a:pPr algn="ctr">
                        <a:spcBef>
                          <a:spcPts val="600"/>
                        </a:spcBef>
                      </a:pPr>
                      <a:r>
                        <a:rPr lang="en-US" dirty="0" smtClean="0">
                          <a:solidFill>
                            <a:schemeClr val="tx1"/>
                          </a:solidFill>
                        </a:rPr>
                        <a:t>10.8</a:t>
                      </a:r>
                    </a:p>
                    <a:p>
                      <a:pPr algn="ctr">
                        <a:spcBef>
                          <a:spcPts val="600"/>
                        </a:spcBef>
                      </a:pPr>
                      <a:r>
                        <a:rPr lang="en-US" dirty="0" smtClean="0">
                          <a:solidFill>
                            <a:schemeClr val="tx1"/>
                          </a:solidFill>
                        </a:rPr>
                        <a:t>12.0</a:t>
                      </a:r>
                      <a:endParaRPr lang="en-US" dirty="0">
                        <a:solidFill>
                          <a:schemeClr val="tx1"/>
                        </a:solidFill>
                      </a:endParaRPr>
                    </a:p>
                  </a:txBody>
                  <a:tcPr/>
                </a:tc>
                <a:tc>
                  <a:txBody>
                    <a:bodyPr/>
                    <a:lstStyle/>
                    <a:p>
                      <a:pPr algn="ctr">
                        <a:spcBef>
                          <a:spcPts val="600"/>
                        </a:spcBef>
                      </a:pPr>
                      <a:r>
                        <a:rPr lang="en-US" dirty="0" smtClean="0">
                          <a:solidFill>
                            <a:srgbClr val="0000FF"/>
                          </a:solidFill>
                        </a:rPr>
                        <a:t>0.663</a:t>
                      </a:r>
                    </a:p>
                    <a:p>
                      <a:pPr algn="ctr">
                        <a:spcBef>
                          <a:spcPts val="600"/>
                        </a:spcBef>
                      </a:pPr>
                      <a:r>
                        <a:rPr lang="en-US" dirty="0" smtClean="0">
                          <a:solidFill>
                            <a:schemeClr val="tx1"/>
                          </a:solidFill>
                        </a:rPr>
                        <a:t>0.308</a:t>
                      </a:r>
                    </a:p>
                    <a:p>
                      <a:pPr algn="ctr">
                        <a:spcBef>
                          <a:spcPts val="600"/>
                        </a:spcBef>
                      </a:pPr>
                      <a:r>
                        <a:rPr lang="en-US" dirty="0" smtClean="0">
                          <a:solidFill>
                            <a:schemeClr val="tx1"/>
                          </a:solidFill>
                        </a:rPr>
                        <a:t>0.126</a:t>
                      </a:r>
                    </a:p>
                    <a:p>
                      <a:pPr algn="ctr">
                        <a:spcBef>
                          <a:spcPts val="600"/>
                        </a:spcBef>
                      </a:pPr>
                      <a:r>
                        <a:rPr lang="en-US" dirty="0" smtClean="0">
                          <a:solidFill>
                            <a:schemeClr val="tx1"/>
                          </a:solidFill>
                        </a:rPr>
                        <a:t>0.048</a:t>
                      </a:r>
                    </a:p>
                    <a:p>
                      <a:pPr algn="ctr">
                        <a:spcBef>
                          <a:spcPts val="600"/>
                        </a:spcBef>
                      </a:pPr>
                      <a:r>
                        <a:rPr lang="en-US" dirty="0" smtClean="0">
                          <a:solidFill>
                            <a:schemeClr val="tx1"/>
                          </a:solidFill>
                        </a:rPr>
                        <a:t>0.017</a:t>
                      </a:r>
                    </a:p>
                    <a:p>
                      <a:pPr algn="ctr">
                        <a:spcBef>
                          <a:spcPts val="600"/>
                        </a:spcBef>
                      </a:pPr>
                      <a:r>
                        <a:rPr lang="en-US" dirty="0" smtClean="0">
                          <a:solidFill>
                            <a:srgbClr val="FF0000"/>
                          </a:solidFill>
                        </a:rPr>
                        <a:t>0.006</a:t>
                      </a:r>
                    </a:p>
                    <a:p>
                      <a:pPr algn="ctr">
                        <a:spcBef>
                          <a:spcPts val="600"/>
                        </a:spcBef>
                      </a:pPr>
                      <a:r>
                        <a:rPr lang="en-US" dirty="0" smtClean="0">
                          <a:solidFill>
                            <a:schemeClr val="tx1"/>
                          </a:solidFill>
                        </a:rPr>
                        <a:t>0.002</a:t>
                      </a:r>
                    </a:p>
                    <a:p>
                      <a:pPr algn="ctr">
                        <a:spcBef>
                          <a:spcPts val="600"/>
                        </a:spcBef>
                      </a:pPr>
                      <a:r>
                        <a:rPr lang="en-US" dirty="0" smtClean="0">
                          <a:solidFill>
                            <a:schemeClr val="tx1"/>
                          </a:solidFill>
                        </a:rPr>
                        <a:t>0.001</a:t>
                      </a:r>
                    </a:p>
                    <a:p>
                      <a:pPr algn="ctr">
                        <a:spcBef>
                          <a:spcPts val="600"/>
                        </a:spcBef>
                      </a:pPr>
                      <a:r>
                        <a:rPr lang="en-US" dirty="0" smtClean="0">
                          <a:solidFill>
                            <a:schemeClr val="tx1"/>
                          </a:solidFill>
                        </a:rPr>
                        <a:t>0.000</a:t>
                      </a:r>
                    </a:p>
                    <a:p>
                      <a:pPr algn="ctr">
                        <a:spcBef>
                          <a:spcPts val="600"/>
                        </a:spcBef>
                      </a:pPr>
                      <a:r>
                        <a:rPr lang="en-US" dirty="0" smtClean="0">
                          <a:solidFill>
                            <a:schemeClr val="tx1"/>
                          </a:solidFill>
                        </a:rPr>
                        <a:t>0.000</a:t>
                      </a:r>
                      <a:endParaRPr lang="en-US" dirty="0">
                        <a:solidFill>
                          <a:schemeClr val="tx1"/>
                        </a:solidFill>
                      </a:endParaRPr>
                    </a:p>
                  </a:txBody>
                  <a:tcPr/>
                </a:tc>
              </a:tr>
            </a:tbl>
          </a:graphicData>
        </a:graphic>
      </p:graphicFrame>
      <p:graphicFrame>
        <p:nvGraphicFramePr>
          <p:cNvPr id="9" name="Table 8"/>
          <p:cNvGraphicFramePr>
            <a:graphicFrameLocks noGrp="1"/>
          </p:cNvGraphicFramePr>
          <p:nvPr>
            <p:extLst/>
          </p:nvPr>
        </p:nvGraphicFramePr>
        <p:xfrm>
          <a:off x="405245" y="762000"/>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N=1,000</a:t>
                      </a:r>
                    </a:p>
                    <a:p>
                      <a:pPr marL="0" indent="0">
                        <a:spcBef>
                          <a:spcPts val="600"/>
                        </a:spcBef>
                        <a:buNone/>
                      </a:pPr>
                      <a:r>
                        <a:rPr lang="en-US" sz="1800" dirty="0" smtClean="0">
                          <a:sym typeface="Symbol"/>
                        </a:rPr>
                        <a:t>n=60, 80, 100, 120</a:t>
                      </a:r>
                    </a:p>
                    <a:p>
                      <a:pPr marL="0" indent="0">
                        <a:spcBef>
                          <a:spcPts val="600"/>
                        </a:spcBef>
                        <a:buNone/>
                      </a:pPr>
                      <a:r>
                        <a:rPr lang="en-US" sz="1800" dirty="0" smtClean="0">
                          <a:sym typeface="Symbol"/>
                        </a:rPr>
                        <a:t>c=1</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AQL = 1% = 0.01</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LTPD = 6% = 0.06</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10" name="TextBox 9"/>
          <p:cNvSpPr txBox="1"/>
          <p:nvPr/>
        </p:nvSpPr>
        <p:spPr>
          <a:xfrm>
            <a:off x="1483056" y="6183576"/>
            <a:ext cx="6172200" cy="646331"/>
          </a:xfrm>
          <a:prstGeom prst="rect">
            <a:avLst/>
          </a:prstGeom>
          <a:noFill/>
        </p:spPr>
        <p:txBody>
          <a:bodyPr wrap="square" rtlCol="0">
            <a:spAutoFit/>
          </a:bodyPr>
          <a:lstStyle/>
          <a:p>
            <a:pPr marL="2565400" indent="-2565400"/>
            <a:r>
              <a:rPr lang="en-US" b="1" dirty="0" smtClean="0"/>
              <a:t>Increasing the Sample Size increases the Supplier’s Risk and reduces </a:t>
            </a:r>
            <a:r>
              <a:rPr lang="en-US" b="1" dirty="0"/>
              <a:t>the Customer’s </a:t>
            </a:r>
            <a:r>
              <a:rPr lang="en-US" b="1" dirty="0" smtClean="0"/>
              <a:t>Risk</a:t>
            </a:r>
            <a:endParaRPr lang="en-US" b="1" dirty="0"/>
          </a:p>
        </p:txBody>
      </p:sp>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987042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Autofit/>
          </a:bodyPr>
          <a:lstStyle/>
          <a:p>
            <a:pPr algn="l">
              <a:lnSpc>
                <a:spcPts val="2700"/>
              </a:lnSpc>
            </a:pPr>
            <a:r>
              <a:rPr lang="en-US" sz="2800" b="1" dirty="0">
                <a:solidFill>
                  <a:srgbClr val="FF0000"/>
                </a:solidFill>
                <a:effectLst>
                  <a:outerShdw blurRad="38100" dist="38100" dir="2700000" algn="tl">
                    <a:srgbClr val="000000">
                      <a:alpha val="43137"/>
                    </a:srgbClr>
                  </a:outerShdw>
                </a:effectLst>
                <a:sym typeface="Symbol"/>
              </a:rPr>
              <a:t>Effect of Changing ‘n’ </a:t>
            </a:r>
            <a:r>
              <a:rPr lang="en-US" sz="2800" b="1" dirty="0" smtClean="0">
                <a:solidFill>
                  <a:srgbClr val="FF0000"/>
                </a:solidFill>
                <a:effectLst>
                  <a:outerShdw blurRad="38100" dist="38100" dir="2700000" algn="tl">
                    <a:srgbClr val="000000">
                      <a:alpha val="43137"/>
                    </a:srgbClr>
                  </a:outerShdw>
                </a:effectLst>
                <a:sym typeface="Symbol"/>
              </a:rPr>
              <a:t>on </a:t>
            </a:r>
            <a:r>
              <a:rPr lang="en-US" sz="2800" b="1" dirty="0">
                <a:solidFill>
                  <a:srgbClr val="FF0000"/>
                </a:solidFill>
                <a:effectLst>
                  <a:outerShdw blurRad="38100" dist="38100" dir="2700000" algn="tl">
                    <a:srgbClr val="000000">
                      <a:alpha val="43137"/>
                    </a:srgbClr>
                  </a:outerShdw>
                </a:effectLst>
                <a:sym typeface="Symbol"/>
              </a:rPr>
              <a:t>Acceptance Sampling … </a:t>
            </a:r>
            <a:r>
              <a:rPr lang="en-US" sz="2800" b="1" dirty="0" smtClean="0">
                <a:solidFill>
                  <a:srgbClr val="FF0000"/>
                </a:solidFill>
                <a:effectLst>
                  <a:outerShdw blurRad="38100" dist="38100" dir="2700000" algn="tl">
                    <a:srgbClr val="000000">
                      <a:alpha val="43137"/>
                    </a:srgbClr>
                  </a:outerShdw>
                </a:effectLst>
                <a:sym typeface="Symbol"/>
              </a:rPr>
              <a:t>2/2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26</a:t>
            </a:fld>
            <a:endParaRPr lang="en-US" b="1" dirty="0">
              <a:solidFill>
                <a:prstClr val="black"/>
              </a:solidFill>
            </a:endParaRPr>
          </a:p>
        </p:txBody>
      </p:sp>
      <p:graphicFrame>
        <p:nvGraphicFramePr>
          <p:cNvPr id="4" name="Chart 3"/>
          <p:cNvGraphicFramePr/>
          <p:nvPr>
            <p:extLst/>
          </p:nvPr>
        </p:nvGraphicFramePr>
        <p:xfrm>
          <a:off x="152400" y="914400"/>
          <a:ext cx="8610600" cy="57912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2133603" y="1644208"/>
            <a:ext cx="1" cy="4133088"/>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flipV="1">
            <a:off x="5562599" y="5195248"/>
            <a:ext cx="1" cy="59436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2794619">
            <a:off x="3769074" y="3997835"/>
            <a:ext cx="896399" cy="307777"/>
          </a:xfrm>
          <a:prstGeom prst="rect">
            <a:avLst/>
          </a:prstGeom>
          <a:noFill/>
        </p:spPr>
        <p:txBody>
          <a:bodyPr wrap="none" rtlCol="0">
            <a:spAutoFit/>
          </a:bodyPr>
          <a:lstStyle/>
          <a:p>
            <a:r>
              <a:rPr lang="en-US" sz="1400" b="1" dirty="0" smtClean="0">
                <a:solidFill>
                  <a:srgbClr val="C00000"/>
                </a:solidFill>
              </a:rPr>
              <a:t>n=60, c=1</a:t>
            </a:r>
            <a:endParaRPr lang="en-US" sz="1400" b="1" dirty="0">
              <a:solidFill>
                <a:srgbClr val="C00000"/>
              </a:solidFill>
            </a:endParaRPr>
          </a:p>
        </p:txBody>
      </p:sp>
      <p:sp>
        <p:nvSpPr>
          <p:cNvPr id="12" name="TextBox 11"/>
          <p:cNvSpPr txBox="1"/>
          <p:nvPr/>
        </p:nvSpPr>
        <p:spPr>
          <a:xfrm rot="3329266">
            <a:off x="2860177" y="3690146"/>
            <a:ext cx="896399" cy="307777"/>
          </a:xfrm>
          <a:prstGeom prst="rect">
            <a:avLst/>
          </a:prstGeom>
          <a:noFill/>
        </p:spPr>
        <p:txBody>
          <a:bodyPr wrap="none" rtlCol="0">
            <a:spAutoFit/>
          </a:bodyPr>
          <a:lstStyle/>
          <a:p>
            <a:r>
              <a:rPr lang="en-US" sz="1400" b="1" dirty="0" smtClean="0"/>
              <a:t>n=80, c=1</a:t>
            </a:r>
            <a:endParaRPr lang="en-US" sz="1400" b="1" dirty="0"/>
          </a:p>
        </p:txBody>
      </p:sp>
      <p:sp>
        <p:nvSpPr>
          <p:cNvPr id="13" name="TextBox 12"/>
          <p:cNvSpPr txBox="1"/>
          <p:nvPr/>
        </p:nvSpPr>
        <p:spPr>
          <a:xfrm rot="3078014">
            <a:off x="2878247" y="4353104"/>
            <a:ext cx="987771" cy="307777"/>
          </a:xfrm>
          <a:prstGeom prst="rect">
            <a:avLst/>
          </a:prstGeom>
          <a:noFill/>
        </p:spPr>
        <p:txBody>
          <a:bodyPr wrap="none" rtlCol="0">
            <a:spAutoFit/>
          </a:bodyPr>
          <a:lstStyle/>
          <a:p>
            <a:r>
              <a:rPr lang="en-US" sz="1400" b="1" dirty="0" smtClean="0">
                <a:solidFill>
                  <a:srgbClr val="00B050"/>
                </a:solidFill>
              </a:rPr>
              <a:t>n=100, c=1</a:t>
            </a:r>
            <a:endParaRPr lang="en-US" sz="1400" b="1" dirty="0">
              <a:solidFill>
                <a:srgbClr val="00B050"/>
              </a:solidFill>
            </a:endParaRPr>
          </a:p>
        </p:txBody>
      </p:sp>
      <p:sp>
        <p:nvSpPr>
          <p:cNvPr id="14" name="TextBox 13"/>
          <p:cNvSpPr txBox="1"/>
          <p:nvPr/>
        </p:nvSpPr>
        <p:spPr>
          <a:xfrm rot="3846376">
            <a:off x="2132735" y="4101545"/>
            <a:ext cx="987771" cy="307777"/>
          </a:xfrm>
          <a:prstGeom prst="rect">
            <a:avLst/>
          </a:prstGeom>
          <a:noFill/>
        </p:spPr>
        <p:txBody>
          <a:bodyPr wrap="none" rtlCol="0">
            <a:spAutoFit/>
          </a:bodyPr>
          <a:lstStyle/>
          <a:p>
            <a:r>
              <a:rPr lang="en-US" sz="1400" b="1" dirty="0" smtClean="0">
                <a:solidFill>
                  <a:srgbClr val="FF00FF"/>
                </a:solidFill>
              </a:rPr>
              <a:t>n=120, c=1</a:t>
            </a:r>
            <a:endParaRPr lang="en-US" sz="1400" b="1" dirty="0">
              <a:solidFill>
                <a:srgbClr val="FF00FF"/>
              </a:solidFill>
            </a:endParaRPr>
          </a:p>
        </p:txBody>
      </p:sp>
      <p:graphicFrame>
        <p:nvGraphicFramePr>
          <p:cNvPr id="5" name="Table 4"/>
          <p:cNvGraphicFramePr>
            <a:graphicFrameLocks noGrp="1"/>
          </p:cNvGraphicFramePr>
          <p:nvPr>
            <p:extLst/>
          </p:nvPr>
        </p:nvGraphicFramePr>
        <p:xfrm>
          <a:off x="5277136" y="769960"/>
          <a:ext cx="3757644" cy="2595880"/>
        </p:xfrm>
        <a:graphic>
          <a:graphicData uri="http://schemas.openxmlformats.org/drawingml/2006/table">
            <a:tbl>
              <a:tblPr firstRow="1" bandRow="1">
                <a:tableStyleId>{5940675A-B579-460E-94D1-54222C63F5DA}</a:tableStyleId>
              </a:tblPr>
              <a:tblGrid>
                <a:gridCol w="209264"/>
                <a:gridCol w="731520"/>
                <a:gridCol w="731520"/>
                <a:gridCol w="731520"/>
                <a:gridCol w="731520"/>
                <a:gridCol w="622300"/>
              </a:tblGrid>
              <a:tr h="370840">
                <a:tc>
                  <a:txBody>
                    <a:bodyPr/>
                    <a:lstStyle/>
                    <a:p>
                      <a:pPr algn="ctr"/>
                      <a:endParaRPr lang="en-US"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ctr"/>
                      <a:endParaRPr lang="en-US" b="1"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b="1" dirty="0" smtClean="0"/>
                        <a:t>c</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t>     n</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 </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b="1"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dirty="0" smtClean="0"/>
                        <a:t>60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smtClean="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dirty="0" smtClean="0"/>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0.191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0.048</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dirty="0" smtClean="0"/>
                        <a:t>100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0.264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0.017</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dirty="0" smtClean="0"/>
                        <a:t>120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0.332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0.006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840">
                <a:tc>
                  <a:txBody>
                    <a:bodyPr/>
                    <a:lstStyle/>
                    <a:p>
                      <a:pPr algn="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cxnSp>
        <p:nvCxnSpPr>
          <p:cNvPr id="15" name="Elbow Connector 5"/>
          <p:cNvCxnSpPr/>
          <p:nvPr/>
        </p:nvCxnSpPr>
        <p:spPr>
          <a:xfrm rot="16200000" flipH="1" flipV="1">
            <a:off x="1788984" y="1300803"/>
            <a:ext cx="1" cy="685800"/>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Elbow Connector 5"/>
          <p:cNvCxnSpPr/>
          <p:nvPr/>
        </p:nvCxnSpPr>
        <p:spPr>
          <a:xfrm rot="16200000" flipH="1" flipV="1">
            <a:off x="3491551" y="3125491"/>
            <a:ext cx="1" cy="411480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062113" y="3332103"/>
            <a:ext cx="3733800" cy="923330"/>
          </a:xfrm>
          <a:prstGeom prst="rect">
            <a:avLst/>
          </a:prstGeom>
          <a:noFill/>
        </p:spPr>
        <p:txBody>
          <a:bodyPr wrap="square" rtlCol="0">
            <a:spAutoFit/>
          </a:bodyPr>
          <a:lstStyle/>
          <a:p>
            <a:r>
              <a:rPr lang="en-US" b="1" dirty="0" smtClean="0"/>
              <a:t>Increasing the Sample Size increases the Supplier’s Risk and </a:t>
            </a:r>
            <a:r>
              <a:rPr lang="en-US" b="1" dirty="0"/>
              <a:t>reduces the Customer’s </a:t>
            </a:r>
            <a:r>
              <a:rPr lang="en-US" b="1" dirty="0" smtClean="0"/>
              <a:t>Risk</a:t>
            </a:r>
            <a:endParaRPr lang="en-US" b="1" dirty="0"/>
          </a:p>
        </p:txBody>
      </p:sp>
      <p:sp>
        <p:nvSpPr>
          <p:cNvPr id="1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785388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fade">
                                      <p:cBhvr>
                                        <p:cTn id="11" dur="500"/>
                                        <p:tgtEl>
                                          <p:spTgt spid="4">
                                            <p:graphicEl>
                                              <a:chart seriesIdx="1" categoryIdx="-4" bldStep="series"/>
                                            </p:graphicEl>
                                          </p:spTgt>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fade">
                                      <p:cBhvr>
                                        <p:cTn id="19" dur="500"/>
                                        <p:tgtEl>
                                          <p:spTgt spid="4">
                                            <p:graphicEl>
                                              <a:chart seriesIdx="2" categoryIdx="-4" bldStep="series"/>
                                            </p:graphicEl>
                                          </p:spTgt>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fade">
                                      <p:cBhvr>
                                        <p:cTn id="27" dur="500"/>
                                        <p:tgtEl>
                                          <p:spTgt spid="4">
                                            <p:graphicEl>
                                              <a:chart seriesIdx="3" categoryIdx="-4" bldStep="series"/>
                                            </p:graphicEl>
                                          </p:spTgt>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11" grpId="0"/>
      <p:bldP spid="12" grpId="0"/>
      <p:bldP spid="13" grpId="0"/>
      <p:bldP spid="14"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9137184"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Effect of Changing </a:t>
            </a:r>
            <a:r>
              <a:rPr lang="en-US" sz="2800" b="1" dirty="0" smtClean="0">
                <a:solidFill>
                  <a:srgbClr val="FF0000"/>
                </a:solidFill>
                <a:effectLst>
                  <a:outerShdw blurRad="38100" dist="38100" dir="2700000" algn="tl">
                    <a:srgbClr val="000000">
                      <a:alpha val="43137"/>
                    </a:srgbClr>
                  </a:outerShdw>
                </a:effectLst>
                <a:sym typeface="Symbol"/>
              </a:rPr>
              <a:t>‘</a:t>
            </a:r>
            <a:r>
              <a:rPr lang="en-US" sz="2800" b="1" dirty="0">
                <a:solidFill>
                  <a:srgbClr val="FF0000"/>
                </a:solidFill>
                <a:effectLst>
                  <a:outerShdw blurRad="38100" dist="38100" dir="2700000" algn="tl">
                    <a:srgbClr val="000000">
                      <a:alpha val="43137"/>
                    </a:srgbClr>
                  </a:outerShdw>
                </a:effectLst>
                <a:sym typeface="Symbol"/>
              </a:rPr>
              <a:t>c’ on Acceptance Sampling … </a:t>
            </a:r>
            <a:r>
              <a:rPr lang="en-US" sz="2800" b="1" dirty="0" smtClean="0">
                <a:solidFill>
                  <a:srgbClr val="FF0000"/>
                </a:solidFill>
                <a:effectLst>
                  <a:outerShdw blurRad="38100" dist="38100" dir="2700000" algn="tl">
                    <a:srgbClr val="000000">
                      <a:alpha val="43137"/>
                    </a:srgbClr>
                  </a:outerShdw>
                </a:effectLst>
                <a:sym typeface="Symbol"/>
              </a:rPr>
              <a:t>1/2</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27</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nvPr>
        </p:nvGraphicFramePr>
        <p:xfrm>
          <a:off x="1550015" y="1885664"/>
          <a:ext cx="6015393" cy="4262120"/>
        </p:xfrm>
        <a:graphic>
          <a:graphicData uri="http://schemas.openxmlformats.org/drawingml/2006/table">
            <a:tbl>
              <a:tblPr firstRow="1" bandRow="1">
                <a:tableStyleId>{5940675A-B579-460E-94D1-54222C63F5DA}</a:tableStyleId>
              </a:tblPr>
              <a:tblGrid>
                <a:gridCol w="1309048"/>
                <a:gridCol w="941269"/>
                <a:gridCol w="941269"/>
                <a:gridCol w="941269"/>
                <a:gridCol w="941269"/>
                <a:gridCol w="941269"/>
              </a:tblGrid>
              <a:tr h="370840">
                <a:tc rowSpan="2">
                  <a:txBody>
                    <a:bodyPr/>
                    <a:lstStyle/>
                    <a:p>
                      <a:pPr marL="0" indent="0" algn="ctr">
                        <a:spcBef>
                          <a:spcPts val="600"/>
                        </a:spcBef>
                        <a:buNone/>
                      </a:pPr>
                      <a:r>
                        <a:rPr lang="en-US" dirty="0" smtClean="0"/>
                        <a:t>p</a:t>
                      </a:r>
                      <a:endParaRPr lang="en-US" dirty="0"/>
                    </a:p>
                  </a:txBody>
                  <a:tcPr/>
                </a:tc>
                <a:tc gridSpan="2">
                  <a:txBody>
                    <a:bodyPr/>
                    <a:lstStyle/>
                    <a:p>
                      <a:pPr marL="6350" indent="0" algn="ctr"/>
                      <a:r>
                        <a:rPr lang="en-US" b="1" dirty="0" smtClean="0"/>
                        <a:t>c = 1</a:t>
                      </a:r>
                      <a:endParaRPr lang="en-US" b="1" dirty="0"/>
                    </a:p>
                  </a:txBody>
                  <a:tcPr/>
                </a:tc>
                <a:tc hMerge="1">
                  <a:txBody>
                    <a:bodyPr/>
                    <a:lstStyle/>
                    <a:p>
                      <a:pPr algn="ct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c = 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c = 3</a:t>
                      </a:r>
                    </a:p>
                  </a:txBody>
                  <a:tcPr/>
                </a:tc>
                <a:tc>
                  <a:txBody>
                    <a:bodyPr/>
                    <a:lstStyle/>
                    <a:p>
                      <a:pPr marL="6350" indent="0" algn="ctr"/>
                      <a:r>
                        <a:rPr lang="en-US" b="1" dirty="0" smtClean="0"/>
                        <a:t>c = 4</a:t>
                      </a:r>
                      <a:endParaRPr lang="en-US" b="1" dirty="0"/>
                    </a:p>
                  </a:txBody>
                  <a:tcPr/>
                </a:tc>
              </a:tr>
              <a:tr h="370840">
                <a:tc vMerge="1">
                  <a:txBody>
                    <a:bodyPr/>
                    <a:lstStyle/>
                    <a:p>
                      <a:pPr marL="0" indent="0" algn="ctr">
                        <a:spcBef>
                          <a:spcPts val="600"/>
                        </a:spcBef>
                        <a:buNone/>
                      </a:pPr>
                      <a:endParaRPr lang="en-US" dirty="0"/>
                    </a:p>
                  </a:txBody>
                  <a:tcPr/>
                </a:tc>
                <a:tc>
                  <a:txBody>
                    <a:bodyPr/>
                    <a:lstStyle/>
                    <a:p>
                      <a:pPr marL="0" indent="0" algn="ctr">
                        <a:tabLst/>
                      </a:pPr>
                      <a:r>
                        <a:rPr lang="en-US" b="1" dirty="0" smtClean="0"/>
                        <a:t>np</a:t>
                      </a:r>
                      <a:r>
                        <a:rPr lang="el-GR" b="0" dirty="0" smtClean="0"/>
                        <a:t>=</a:t>
                      </a:r>
                      <a:r>
                        <a:rPr lang="el-GR" b="1" dirty="0" smtClean="0"/>
                        <a:t>λ</a:t>
                      </a:r>
                      <a:endParaRPr lang="en-US" b="1" dirty="0"/>
                    </a:p>
                  </a:txBody>
                  <a:tcPr/>
                </a:tc>
                <a:tc>
                  <a:txBody>
                    <a:bodyPr/>
                    <a:lstStyle/>
                    <a:p>
                      <a:pPr algn="ctr"/>
                      <a:r>
                        <a:rPr lang="en-US" b="1" dirty="0" err="1" smtClean="0"/>
                        <a:t>Prob</a:t>
                      </a:r>
                      <a:endParaRPr lang="en-US" b="1" dirty="0"/>
                    </a:p>
                  </a:txBody>
                  <a:tcPr/>
                </a:tc>
                <a:tc>
                  <a:txBody>
                    <a:bodyPr/>
                    <a:lstStyle/>
                    <a:p>
                      <a:pPr algn="ctr"/>
                      <a:r>
                        <a:rPr lang="en-US" b="1" dirty="0" err="1" smtClean="0"/>
                        <a:t>Prob</a:t>
                      </a:r>
                      <a:endParaRPr lang="en-US" b="1" dirty="0"/>
                    </a:p>
                  </a:txBody>
                  <a:tcPr/>
                </a:tc>
                <a:tc>
                  <a:txBody>
                    <a:bodyPr/>
                    <a:lstStyle/>
                    <a:p>
                      <a:pPr algn="ctr"/>
                      <a:r>
                        <a:rPr lang="en-US" b="1" dirty="0" err="1" smtClean="0"/>
                        <a:t>Prob</a:t>
                      </a:r>
                      <a:endParaRPr lang="en-US" b="1" dirty="0"/>
                    </a:p>
                  </a:txBody>
                  <a:tcPr/>
                </a:tc>
                <a:tc>
                  <a:txBody>
                    <a:bodyPr/>
                    <a:lstStyle/>
                    <a:p>
                      <a:pPr algn="ctr"/>
                      <a:r>
                        <a:rPr lang="en-US" b="1" dirty="0" err="1" smtClean="0"/>
                        <a:t>Prob</a:t>
                      </a:r>
                      <a:endParaRPr lang="en-US" b="1" dirty="0"/>
                    </a:p>
                  </a:txBody>
                  <a:tcPr/>
                </a:tc>
              </a:tr>
              <a:tr h="370840">
                <a:tc>
                  <a:txBody>
                    <a:bodyPr/>
                    <a:lstStyle/>
                    <a:p>
                      <a:pPr marL="0" indent="0">
                        <a:spcBef>
                          <a:spcPts val="600"/>
                        </a:spcBef>
                        <a:buNone/>
                      </a:pPr>
                      <a:r>
                        <a:rPr lang="en-US" sz="1800" dirty="0" smtClean="0">
                          <a:sym typeface="Symbol"/>
                        </a:rPr>
                        <a:t>0.01 </a:t>
                      </a:r>
                      <a:r>
                        <a:rPr lang="en-US" sz="1800" dirty="0" smtClean="0">
                          <a:solidFill>
                            <a:srgbClr val="0000FF"/>
                          </a:solidFill>
                          <a:sym typeface="Symbol"/>
                        </a:rPr>
                        <a:t>(AQL)</a:t>
                      </a:r>
                      <a:endParaRPr lang="en-US" sz="1800" dirty="0" smtClean="0">
                        <a:sym typeface="Symbol"/>
                      </a:endParaRPr>
                    </a:p>
                    <a:p>
                      <a:pPr marL="0" indent="0">
                        <a:spcBef>
                          <a:spcPts val="600"/>
                        </a:spcBef>
                        <a:buNone/>
                      </a:pPr>
                      <a:r>
                        <a:rPr lang="en-US" sz="1800" dirty="0" smtClean="0">
                          <a:sym typeface="Symbol"/>
                        </a:rPr>
                        <a:t>0.02</a:t>
                      </a:r>
                      <a:endParaRPr lang="en-US" sz="1800" dirty="0" smtClean="0">
                        <a:solidFill>
                          <a:srgbClr val="0000FF"/>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0.03</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0.04</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0.05</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0.06 </a:t>
                      </a:r>
                      <a:r>
                        <a:rPr lang="en-US" sz="1800" dirty="0" smtClean="0">
                          <a:solidFill>
                            <a:srgbClr val="FF0000"/>
                          </a:solidFill>
                          <a:sym typeface="Symbol"/>
                        </a:rPr>
                        <a:t>(LTPD)</a:t>
                      </a:r>
                      <a:endParaRPr lang="en-US" sz="1800" dirty="0" smtClean="0">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0.07</a:t>
                      </a:r>
                      <a:endParaRPr lang="en-US" sz="1800" dirty="0" smtClean="0">
                        <a:solidFill>
                          <a:srgbClr val="FF0000"/>
                        </a:solidFill>
                        <a:sym typeface="Symbol"/>
                      </a:endParaRP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0.08</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0.09</a:t>
                      </a:r>
                    </a:p>
                    <a:p>
                      <a:pPr marL="0" marR="0" indent="0" algn="l" defTabSz="914400" rtl="0" eaLnBrk="1" fontAlgn="auto" latinLnBrk="0" hangingPunct="1">
                        <a:lnSpc>
                          <a:spcPct val="100000"/>
                        </a:lnSpc>
                        <a:spcBef>
                          <a:spcPts val="600"/>
                        </a:spcBef>
                        <a:spcAft>
                          <a:spcPts val="0"/>
                        </a:spcAft>
                        <a:buClrTx/>
                        <a:buSzTx/>
                        <a:buFontTx/>
                        <a:buNone/>
                        <a:tabLst/>
                        <a:defRPr/>
                      </a:pPr>
                      <a:r>
                        <a:rPr lang="en-US" sz="1800" dirty="0" smtClean="0">
                          <a:sym typeface="Symbol"/>
                        </a:rPr>
                        <a:t>0.10</a:t>
                      </a:r>
                      <a:endParaRPr lang="en-US" dirty="0"/>
                    </a:p>
                  </a:txBody>
                  <a:tcPr/>
                </a:tc>
                <a:tc>
                  <a:txBody>
                    <a:bodyPr/>
                    <a:lstStyle/>
                    <a:p>
                      <a:pPr algn="ctr">
                        <a:spcBef>
                          <a:spcPts val="600"/>
                        </a:spcBef>
                        <a:tabLst>
                          <a:tab pos="914400" algn="dec"/>
                        </a:tabLst>
                      </a:pPr>
                      <a:r>
                        <a:rPr lang="en-US" sz="1800" kern="1200" dirty="0" smtClean="0">
                          <a:solidFill>
                            <a:schemeClr val="tx1"/>
                          </a:solidFill>
                          <a:latin typeface="+mn-lt"/>
                          <a:ea typeface="+mn-ea"/>
                          <a:cs typeface="+mn-cs"/>
                        </a:rPr>
                        <a:t>0.6</a:t>
                      </a:r>
                    </a:p>
                    <a:p>
                      <a:pPr algn="ctr">
                        <a:spcBef>
                          <a:spcPts val="600"/>
                        </a:spcBef>
                        <a:tabLst>
                          <a:tab pos="914400" algn="dec"/>
                        </a:tabLst>
                      </a:pPr>
                      <a:r>
                        <a:rPr lang="en-US" sz="1800" kern="1200" dirty="0" smtClean="0">
                          <a:solidFill>
                            <a:schemeClr val="tx1"/>
                          </a:solidFill>
                          <a:latin typeface="+mn-lt"/>
                          <a:ea typeface="+mn-ea"/>
                          <a:cs typeface="+mn-cs"/>
                        </a:rPr>
                        <a:t>1.2</a:t>
                      </a:r>
                    </a:p>
                    <a:p>
                      <a:pPr algn="ctr">
                        <a:spcBef>
                          <a:spcPts val="600"/>
                        </a:spcBef>
                        <a:tabLst>
                          <a:tab pos="914400" algn="dec"/>
                        </a:tabLst>
                      </a:pPr>
                      <a:r>
                        <a:rPr lang="en-US" sz="1800" kern="1200" dirty="0" smtClean="0">
                          <a:solidFill>
                            <a:schemeClr val="tx1"/>
                          </a:solidFill>
                          <a:latin typeface="+mn-lt"/>
                          <a:ea typeface="+mn-ea"/>
                          <a:cs typeface="+mn-cs"/>
                        </a:rPr>
                        <a:t>1.8</a:t>
                      </a:r>
                    </a:p>
                    <a:p>
                      <a:pPr algn="ctr">
                        <a:spcBef>
                          <a:spcPts val="600"/>
                        </a:spcBef>
                        <a:tabLst>
                          <a:tab pos="914400" algn="dec"/>
                        </a:tabLst>
                      </a:pPr>
                      <a:r>
                        <a:rPr lang="en-US" sz="1800" kern="1200" dirty="0" smtClean="0">
                          <a:solidFill>
                            <a:schemeClr val="tx1"/>
                          </a:solidFill>
                          <a:latin typeface="+mn-lt"/>
                          <a:ea typeface="+mn-ea"/>
                          <a:cs typeface="+mn-cs"/>
                        </a:rPr>
                        <a:t>2.4</a:t>
                      </a:r>
                    </a:p>
                    <a:p>
                      <a:pPr algn="ctr">
                        <a:spcBef>
                          <a:spcPts val="600"/>
                        </a:spcBef>
                        <a:tabLst>
                          <a:tab pos="914400" algn="dec"/>
                        </a:tabLst>
                      </a:pPr>
                      <a:r>
                        <a:rPr lang="en-US" sz="1800" kern="1200" dirty="0" smtClean="0">
                          <a:solidFill>
                            <a:schemeClr val="tx1"/>
                          </a:solidFill>
                          <a:latin typeface="+mn-lt"/>
                          <a:ea typeface="+mn-ea"/>
                          <a:cs typeface="+mn-cs"/>
                        </a:rPr>
                        <a:t>3.0</a:t>
                      </a:r>
                    </a:p>
                    <a:p>
                      <a:pPr algn="ctr">
                        <a:spcBef>
                          <a:spcPts val="600"/>
                        </a:spcBef>
                        <a:tabLst>
                          <a:tab pos="914400" algn="dec"/>
                        </a:tabLst>
                      </a:pPr>
                      <a:r>
                        <a:rPr lang="en-US" sz="1800" kern="1200" dirty="0" smtClean="0">
                          <a:solidFill>
                            <a:schemeClr val="tx1"/>
                          </a:solidFill>
                          <a:latin typeface="+mn-lt"/>
                          <a:ea typeface="+mn-ea"/>
                          <a:cs typeface="+mn-cs"/>
                        </a:rPr>
                        <a:t>3.6</a:t>
                      </a:r>
                    </a:p>
                    <a:p>
                      <a:pPr algn="ctr">
                        <a:spcBef>
                          <a:spcPts val="600"/>
                        </a:spcBef>
                        <a:tabLst>
                          <a:tab pos="914400" algn="dec"/>
                        </a:tabLst>
                      </a:pPr>
                      <a:r>
                        <a:rPr lang="en-US" sz="1800" kern="1200" dirty="0" smtClean="0">
                          <a:solidFill>
                            <a:schemeClr val="tx1"/>
                          </a:solidFill>
                          <a:latin typeface="+mn-lt"/>
                          <a:ea typeface="+mn-ea"/>
                          <a:cs typeface="+mn-cs"/>
                        </a:rPr>
                        <a:t>4.2</a:t>
                      </a:r>
                    </a:p>
                    <a:p>
                      <a:pPr algn="ctr">
                        <a:spcBef>
                          <a:spcPts val="600"/>
                        </a:spcBef>
                        <a:tabLst>
                          <a:tab pos="914400" algn="dec"/>
                        </a:tabLst>
                      </a:pPr>
                      <a:r>
                        <a:rPr lang="en-US" sz="1800" kern="1200" dirty="0" smtClean="0">
                          <a:solidFill>
                            <a:schemeClr val="tx1"/>
                          </a:solidFill>
                          <a:latin typeface="+mn-lt"/>
                          <a:ea typeface="+mn-ea"/>
                          <a:cs typeface="+mn-cs"/>
                        </a:rPr>
                        <a:t>4.8</a:t>
                      </a:r>
                    </a:p>
                    <a:p>
                      <a:pPr algn="ctr">
                        <a:spcBef>
                          <a:spcPts val="600"/>
                        </a:spcBef>
                        <a:tabLst>
                          <a:tab pos="914400" algn="dec"/>
                        </a:tabLst>
                      </a:pPr>
                      <a:r>
                        <a:rPr lang="en-US" sz="1800" kern="1200" dirty="0" smtClean="0">
                          <a:solidFill>
                            <a:schemeClr val="tx1"/>
                          </a:solidFill>
                          <a:latin typeface="+mn-lt"/>
                          <a:ea typeface="+mn-ea"/>
                          <a:cs typeface="+mn-cs"/>
                        </a:rPr>
                        <a:t>5.4</a:t>
                      </a:r>
                    </a:p>
                    <a:p>
                      <a:pPr algn="ctr">
                        <a:spcBef>
                          <a:spcPts val="600"/>
                        </a:spcBef>
                        <a:tabLst>
                          <a:tab pos="914400" algn="dec"/>
                        </a:tabLst>
                      </a:pPr>
                      <a:r>
                        <a:rPr lang="en-US" sz="1800" kern="1200" dirty="0" smtClean="0">
                          <a:solidFill>
                            <a:schemeClr val="tx1"/>
                          </a:solidFill>
                          <a:latin typeface="+mn-lt"/>
                          <a:ea typeface="+mn-ea"/>
                          <a:cs typeface="+mn-cs"/>
                        </a:rPr>
                        <a:t>6.0</a:t>
                      </a:r>
                      <a:endParaRPr lang="en-US" sz="1800" kern="1200" dirty="0">
                        <a:solidFill>
                          <a:schemeClr val="tx1"/>
                        </a:solidFill>
                        <a:latin typeface="+mn-lt"/>
                        <a:ea typeface="+mn-ea"/>
                        <a:cs typeface="+mn-cs"/>
                      </a:endParaRPr>
                    </a:p>
                  </a:txBody>
                  <a:tcPr/>
                </a:tc>
                <a:tc>
                  <a:txBody>
                    <a:bodyPr/>
                    <a:lstStyle/>
                    <a:p>
                      <a:pPr algn="ctr">
                        <a:spcBef>
                          <a:spcPts val="600"/>
                        </a:spcBef>
                      </a:pPr>
                      <a:r>
                        <a:rPr lang="en-US" sz="1800" dirty="0" smtClean="0">
                          <a:solidFill>
                            <a:srgbClr val="0000FF"/>
                          </a:solidFill>
                          <a:sym typeface="Symbol"/>
                        </a:rPr>
                        <a:t>0.878</a:t>
                      </a:r>
                    </a:p>
                    <a:p>
                      <a:pPr algn="ctr">
                        <a:spcBef>
                          <a:spcPts val="600"/>
                        </a:spcBef>
                      </a:pPr>
                      <a:r>
                        <a:rPr lang="en-US" dirty="0" smtClean="0">
                          <a:solidFill>
                            <a:schemeClr val="tx1"/>
                          </a:solidFill>
                        </a:rPr>
                        <a:t>0.663</a:t>
                      </a:r>
                    </a:p>
                    <a:p>
                      <a:pPr algn="ctr">
                        <a:spcBef>
                          <a:spcPts val="600"/>
                        </a:spcBef>
                      </a:pPr>
                      <a:r>
                        <a:rPr lang="en-US" dirty="0" smtClean="0"/>
                        <a:t>0.463</a:t>
                      </a:r>
                    </a:p>
                    <a:p>
                      <a:pPr algn="ctr">
                        <a:spcBef>
                          <a:spcPts val="600"/>
                        </a:spcBef>
                      </a:pPr>
                      <a:r>
                        <a:rPr lang="en-US" dirty="0" smtClean="0"/>
                        <a:t>0.308</a:t>
                      </a:r>
                    </a:p>
                    <a:p>
                      <a:pPr algn="ctr">
                        <a:spcBef>
                          <a:spcPts val="600"/>
                        </a:spcBef>
                      </a:pPr>
                      <a:r>
                        <a:rPr lang="en-US" dirty="0" smtClean="0"/>
                        <a:t>0.199</a:t>
                      </a:r>
                    </a:p>
                    <a:p>
                      <a:pPr algn="ctr">
                        <a:spcBef>
                          <a:spcPts val="600"/>
                        </a:spcBef>
                      </a:pPr>
                      <a:r>
                        <a:rPr lang="en-US" dirty="0" smtClean="0">
                          <a:solidFill>
                            <a:srgbClr val="FF0000"/>
                          </a:solidFill>
                        </a:rPr>
                        <a:t>0.126</a:t>
                      </a:r>
                    </a:p>
                    <a:p>
                      <a:pPr algn="ctr">
                        <a:spcBef>
                          <a:spcPts val="600"/>
                        </a:spcBef>
                      </a:pPr>
                      <a:r>
                        <a:rPr lang="en-US" dirty="0" smtClean="0">
                          <a:solidFill>
                            <a:schemeClr val="tx1"/>
                          </a:solidFill>
                        </a:rPr>
                        <a:t>0.078</a:t>
                      </a:r>
                    </a:p>
                    <a:p>
                      <a:pPr algn="ctr">
                        <a:spcBef>
                          <a:spcPts val="600"/>
                        </a:spcBef>
                      </a:pPr>
                      <a:r>
                        <a:rPr lang="en-US" dirty="0" smtClean="0"/>
                        <a:t>0.048</a:t>
                      </a:r>
                    </a:p>
                    <a:p>
                      <a:pPr algn="ctr">
                        <a:spcBef>
                          <a:spcPts val="600"/>
                        </a:spcBef>
                      </a:pPr>
                      <a:r>
                        <a:rPr lang="en-US" dirty="0" smtClean="0"/>
                        <a:t>0.029</a:t>
                      </a:r>
                    </a:p>
                    <a:p>
                      <a:pPr algn="ctr">
                        <a:spcBef>
                          <a:spcPts val="600"/>
                        </a:spcBef>
                      </a:pPr>
                      <a:r>
                        <a:rPr lang="en-US" dirty="0" smtClean="0"/>
                        <a:t>0.017</a:t>
                      </a:r>
                      <a:endParaRPr lang="en-US" dirty="0"/>
                    </a:p>
                  </a:txBody>
                  <a:tcPr/>
                </a:tc>
                <a:tc>
                  <a:txBody>
                    <a:bodyPr/>
                    <a:lstStyle/>
                    <a:p>
                      <a:pPr algn="ctr">
                        <a:spcBef>
                          <a:spcPts val="600"/>
                        </a:spcBef>
                      </a:pPr>
                      <a:r>
                        <a:rPr lang="en-US" dirty="0" smtClean="0">
                          <a:solidFill>
                            <a:srgbClr val="0000FF"/>
                          </a:solidFill>
                        </a:rPr>
                        <a:t>0.977</a:t>
                      </a:r>
                    </a:p>
                    <a:p>
                      <a:pPr algn="ctr">
                        <a:spcBef>
                          <a:spcPts val="600"/>
                        </a:spcBef>
                      </a:pPr>
                      <a:r>
                        <a:rPr lang="en-US" dirty="0" smtClean="0">
                          <a:solidFill>
                            <a:schemeClr val="tx1"/>
                          </a:solidFill>
                        </a:rPr>
                        <a:t>0.879</a:t>
                      </a:r>
                    </a:p>
                    <a:p>
                      <a:pPr algn="ctr">
                        <a:spcBef>
                          <a:spcPts val="600"/>
                        </a:spcBef>
                      </a:pPr>
                      <a:r>
                        <a:rPr lang="en-US" dirty="0" smtClean="0">
                          <a:solidFill>
                            <a:schemeClr val="tx1"/>
                          </a:solidFill>
                        </a:rPr>
                        <a:t>0.731</a:t>
                      </a:r>
                    </a:p>
                    <a:p>
                      <a:pPr algn="ctr">
                        <a:spcBef>
                          <a:spcPts val="600"/>
                        </a:spcBef>
                      </a:pPr>
                      <a:r>
                        <a:rPr lang="en-US" dirty="0" smtClean="0">
                          <a:solidFill>
                            <a:schemeClr val="tx1"/>
                          </a:solidFill>
                        </a:rPr>
                        <a:t>0.570</a:t>
                      </a:r>
                    </a:p>
                    <a:p>
                      <a:pPr algn="ctr">
                        <a:spcBef>
                          <a:spcPts val="600"/>
                        </a:spcBef>
                      </a:pPr>
                      <a:r>
                        <a:rPr lang="en-US" dirty="0" smtClean="0">
                          <a:solidFill>
                            <a:schemeClr val="tx1"/>
                          </a:solidFill>
                        </a:rPr>
                        <a:t>0.423</a:t>
                      </a:r>
                    </a:p>
                    <a:p>
                      <a:pPr algn="ctr">
                        <a:spcBef>
                          <a:spcPts val="600"/>
                        </a:spcBef>
                      </a:pPr>
                      <a:r>
                        <a:rPr lang="en-US" dirty="0" smtClean="0">
                          <a:solidFill>
                            <a:srgbClr val="FF0000"/>
                          </a:solidFill>
                        </a:rPr>
                        <a:t>0.303</a:t>
                      </a:r>
                    </a:p>
                    <a:p>
                      <a:pPr algn="ctr">
                        <a:spcBef>
                          <a:spcPts val="600"/>
                        </a:spcBef>
                      </a:pPr>
                      <a:r>
                        <a:rPr lang="en-US" dirty="0" smtClean="0">
                          <a:solidFill>
                            <a:schemeClr val="tx1"/>
                          </a:solidFill>
                        </a:rPr>
                        <a:t>0.210</a:t>
                      </a:r>
                    </a:p>
                    <a:p>
                      <a:pPr algn="ctr">
                        <a:spcBef>
                          <a:spcPts val="600"/>
                        </a:spcBef>
                      </a:pPr>
                      <a:r>
                        <a:rPr lang="en-US" dirty="0" smtClean="0">
                          <a:solidFill>
                            <a:schemeClr val="tx1"/>
                          </a:solidFill>
                        </a:rPr>
                        <a:t>0.143</a:t>
                      </a:r>
                    </a:p>
                    <a:p>
                      <a:pPr algn="ctr">
                        <a:spcBef>
                          <a:spcPts val="600"/>
                        </a:spcBef>
                      </a:pPr>
                      <a:r>
                        <a:rPr lang="en-US" dirty="0" smtClean="0">
                          <a:solidFill>
                            <a:schemeClr val="tx1"/>
                          </a:solidFill>
                        </a:rPr>
                        <a:t>0.095</a:t>
                      </a:r>
                    </a:p>
                    <a:p>
                      <a:pPr algn="ctr">
                        <a:spcBef>
                          <a:spcPts val="600"/>
                        </a:spcBef>
                      </a:pPr>
                      <a:r>
                        <a:rPr lang="en-US" dirty="0" smtClean="0">
                          <a:solidFill>
                            <a:schemeClr val="tx1"/>
                          </a:solidFill>
                        </a:rPr>
                        <a:t>0.062</a:t>
                      </a:r>
                      <a:endParaRPr lang="en-US" dirty="0">
                        <a:solidFill>
                          <a:schemeClr val="tx1"/>
                        </a:solidFill>
                      </a:endParaRPr>
                    </a:p>
                  </a:txBody>
                  <a:tcPr/>
                </a:tc>
                <a:tc>
                  <a:txBody>
                    <a:bodyPr/>
                    <a:lstStyle/>
                    <a:p>
                      <a:pPr algn="ctr">
                        <a:spcBef>
                          <a:spcPts val="600"/>
                        </a:spcBef>
                      </a:pPr>
                      <a:r>
                        <a:rPr lang="en-US" dirty="0" smtClean="0">
                          <a:solidFill>
                            <a:srgbClr val="0000FF"/>
                          </a:solidFill>
                        </a:rPr>
                        <a:t>0.997</a:t>
                      </a:r>
                    </a:p>
                    <a:p>
                      <a:pPr algn="ctr">
                        <a:spcBef>
                          <a:spcPts val="600"/>
                        </a:spcBef>
                      </a:pPr>
                      <a:r>
                        <a:rPr lang="en-US" dirty="0" smtClean="0">
                          <a:solidFill>
                            <a:schemeClr val="tx1"/>
                          </a:solidFill>
                        </a:rPr>
                        <a:t>0.966</a:t>
                      </a:r>
                    </a:p>
                    <a:p>
                      <a:pPr algn="ctr">
                        <a:spcBef>
                          <a:spcPts val="600"/>
                        </a:spcBef>
                      </a:pPr>
                      <a:r>
                        <a:rPr lang="en-US" dirty="0" smtClean="0">
                          <a:solidFill>
                            <a:schemeClr val="tx1"/>
                          </a:solidFill>
                        </a:rPr>
                        <a:t>0.891</a:t>
                      </a:r>
                    </a:p>
                    <a:p>
                      <a:pPr algn="ctr">
                        <a:spcBef>
                          <a:spcPts val="600"/>
                        </a:spcBef>
                      </a:pPr>
                      <a:r>
                        <a:rPr lang="en-US" dirty="0" smtClean="0">
                          <a:solidFill>
                            <a:schemeClr val="tx1"/>
                          </a:solidFill>
                        </a:rPr>
                        <a:t>0.779</a:t>
                      </a:r>
                    </a:p>
                    <a:p>
                      <a:pPr algn="ctr">
                        <a:spcBef>
                          <a:spcPts val="600"/>
                        </a:spcBef>
                      </a:pPr>
                      <a:r>
                        <a:rPr lang="en-US" dirty="0" smtClean="0">
                          <a:solidFill>
                            <a:schemeClr val="tx1"/>
                          </a:solidFill>
                        </a:rPr>
                        <a:t>0.647</a:t>
                      </a:r>
                    </a:p>
                    <a:p>
                      <a:pPr algn="ctr">
                        <a:spcBef>
                          <a:spcPts val="600"/>
                        </a:spcBef>
                      </a:pPr>
                      <a:r>
                        <a:rPr lang="en-US" dirty="0" smtClean="0">
                          <a:solidFill>
                            <a:srgbClr val="FF0000"/>
                          </a:solidFill>
                        </a:rPr>
                        <a:t>0.515</a:t>
                      </a:r>
                    </a:p>
                    <a:p>
                      <a:pPr algn="ctr">
                        <a:spcBef>
                          <a:spcPts val="600"/>
                        </a:spcBef>
                      </a:pPr>
                      <a:r>
                        <a:rPr lang="en-US" dirty="0" smtClean="0">
                          <a:solidFill>
                            <a:schemeClr val="tx1"/>
                          </a:solidFill>
                        </a:rPr>
                        <a:t>0.395</a:t>
                      </a:r>
                    </a:p>
                    <a:p>
                      <a:pPr algn="ctr">
                        <a:spcBef>
                          <a:spcPts val="600"/>
                        </a:spcBef>
                      </a:pPr>
                      <a:r>
                        <a:rPr lang="en-US" dirty="0" smtClean="0">
                          <a:solidFill>
                            <a:schemeClr val="tx1"/>
                          </a:solidFill>
                        </a:rPr>
                        <a:t>0.294</a:t>
                      </a:r>
                    </a:p>
                    <a:p>
                      <a:pPr algn="ctr">
                        <a:spcBef>
                          <a:spcPts val="600"/>
                        </a:spcBef>
                      </a:pPr>
                      <a:r>
                        <a:rPr lang="en-US" dirty="0" smtClean="0">
                          <a:solidFill>
                            <a:schemeClr val="tx1"/>
                          </a:solidFill>
                        </a:rPr>
                        <a:t>0.213</a:t>
                      </a:r>
                    </a:p>
                    <a:p>
                      <a:pPr algn="ctr">
                        <a:spcBef>
                          <a:spcPts val="600"/>
                        </a:spcBef>
                      </a:pPr>
                      <a:r>
                        <a:rPr lang="en-US" dirty="0" smtClean="0">
                          <a:solidFill>
                            <a:schemeClr val="tx1"/>
                          </a:solidFill>
                        </a:rPr>
                        <a:t>0.151</a:t>
                      </a:r>
                      <a:endParaRPr lang="en-US" dirty="0">
                        <a:solidFill>
                          <a:schemeClr val="tx1"/>
                        </a:solidFill>
                      </a:endParaRPr>
                    </a:p>
                  </a:txBody>
                  <a:tcPr/>
                </a:tc>
                <a:tc>
                  <a:txBody>
                    <a:bodyPr/>
                    <a:lstStyle/>
                    <a:p>
                      <a:pPr algn="ctr">
                        <a:spcBef>
                          <a:spcPts val="600"/>
                        </a:spcBef>
                      </a:pPr>
                      <a:r>
                        <a:rPr lang="en-US" dirty="0" smtClean="0">
                          <a:solidFill>
                            <a:srgbClr val="0000FF"/>
                          </a:solidFill>
                        </a:rPr>
                        <a:t>1.000</a:t>
                      </a:r>
                    </a:p>
                    <a:p>
                      <a:pPr algn="ctr">
                        <a:spcBef>
                          <a:spcPts val="600"/>
                        </a:spcBef>
                      </a:pPr>
                      <a:r>
                        <a:rPr lang="en-US" dirty="0" smtClean="0">
                          <a:solidFill>
                            <a:schemeClr val="tx1"/>
                          </a:solidFill>
                        </a:rPr>
                        <a:t>0.992</a:t>
                      </a:r>
                    </a:p>
                    <a:p>
                      <a:pPr algn="ctr">
                        <a:spcBef>
                          <a:spcPts val="600"/>
                        </a:spcBef>
                      </a:pPr>
                      <a:r>
                        <a:rPr lang="en-US" dirty="0" smtClean="0">
                          <a:solidFill>
                            <a:schemeClr val="tx1"/>
                          </a:solidFill>
                        </a:rPr>
                        <a:t>0.964</a:t>
                      </a:r>
                    </a:p>
                    <a:p>
                      <a:pPr algn="ctr">
                        <a:spcBef>
                          <a:spcPts val="600"/>
                        </a:spcBef>
                      </a:pPr>
                      <a:r>
                        <a:rPr lang="en-US" dirty="0" smtClean="0">
                          <a:solidFill>
                            <a:schemeClr val="tx1"/>
                          </a:solidFill>
                        </a:rPr>
                        <a:t>0.904</a:t>
                      </a:r>
                    </a:p>
                    <a:p>
                      <a:pPr algn="ctr">
                        <a:spcBef>
                          <a:spcPts val="600"/>
                        </a:spcBef>
                      </a:pPr>
                      <a:r>
                        <a:rPr lang="en-US" dirty="0" smtClean="0">
                          <a:solidFill>
                            <a:schemeClr val="tx1"/>
                          </a:solidFill>
                        </a:rPr>
                        <a:t>0.815</a:t>
                      </a:r>
                    </a:p>
                    <a:p>
                      <a:pPr algn="ctr">
                        <a:spcBef>
                          <a:spcPts val="600"/>
                        </a:spcBef>
                      </a:pPr>
                      <a:r>
                        <a:rPr lang="en-US" dirty="0" smtClean="0">
                          <a:solidFill>
                            <a:srgbClr val="FF0000"/>
                          </a:solidFill>
                        </a:rPr>
                        <a:t>0.706</a:t>
                      </a:r>
                    </a:p>
                    <a:p>
                      <a:pPr algn="ctr">
                        <a:spcBef>
                          <a:spcPts val="600"/>
                        </a:spcBef>
                      </a:pPr>
                      <a:r>
                        <a:rPr lang="en-US" dirty="0" smtClean="0">
                          <a:solidFill>
                            <a:schemeClr val="tx1"/>
                          </a:solidFill>
                        </a:rPr>
                        <a:t>0.590</a:t>
                      </a:r>
                    </a:p>
                    <a:p>
                      <a:pPr algn="ctr">
                        <a:spcBef>
                          <a:spcPts val="600"/>
                        </a:spcBef>
                      </a:pPr>
                      <a:r>
                        <a:rPr lang="en-US" dirty="0" smtClean="0">
                          <a:solidFill>
                            <a:schemeClr val="tx1"/>
                          </a:solidFill>
                        </a:rPr>
                        <a:t>0.476</a:t>
                      </a:r>
                    </a:p>
                    <a:p>
                      <a:pPr algn="ctr">
                        <a:spcBef>
                          <a:spcPts val="600"/>
                        </a:spcBef>
                      </a:pPr>
                      <a:r>
                        <a:rPr lang="en-US" dirty="0" smtClean="0">
                          <a:solidFill>
                            <a:schemeClr val="tx1"/>
                          </a:solidFill>
                        </a:rPr>
                        <a:t>0.373</a:t>
                      </a:r>
                    </a:p>
                    <a:p>
                      <a:pPr algn="ctr">
                        <a:spcBef>
                          <a:spcPts val="600"/>
                        </a:spcBef>
                      </a:pPr>
                      <a:r>
                        <a:rPr lang="en-US" dirty="0" smtClean="0">
                          <a:solidFill>
                            <a:schemeClr val="tx1"/>
                          </a:solidFill>
                        </a:rPr>
                        <a:t>0.285</a:t>
                      </a:r>
                      <a:endParaRPr lang="en-US" dirty="0">
                        <a:solidFill>
                          <a:schemeClr val="tx1"/>
                        </a:solidFill>
                      </a:endParaRPr>
                    </a:p>
                  </a:txBody>
                  <a:tcPr/>
                </a:tc>
              </a:tr>
            </a:tbl>
          </a:graphicData>
        </a:graphic>
      </p:graphicFrame>
      <p:graphicFrame>
        <p:nvGraphicFramePr>
          <p:cNvPr id="9" name="Table 8"/>
          <p:cNvGraphicFramePr>
            <a:graphicFrameLocks noGrp="1"/>
          </p:cNvGraphicFramePr>
          <p:nvPr>
            <p:extLst/>
          </p:nvPr>
        </p:nvGraphicFramePr>
        <p:xfrm>
          <a:off x="405245" y="762000"/>
          <a:ext cx="8305800" cy="106680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N=1,000</a:t>
                      </a:r>
                    </a:p>
                    <a:p>
                      <a:pPr marL="0" indent="0">
                        <a:spcBef>
                          <a:spcPts val="600"/>
                        </a:spcBef>
                        <a:buNone/>
                      </a:pPr>
                      <a:r>
                        <a:rPr lang="en-US" sz="1800" dirty="0" smtClean="0">
                          <a:sym typeface="Symbol"/>
                        </a:rPr>
                        <a:t>n=60</a:t>
                      </a:r>
                    </a:p>
                    <a:p>
                      <a:pPr marL="0" indent="0">
                        <a:spcBef>
                          <a:spcPts val="600"/>
                        </a:spcBef>
                        <a:buNone/>
                      </a:pPr>
                      <a:r>
                        <a:rPr lang="en-US" sz="1800" dirty="0" smtClean="0">
                          <a:sym typeface="Symbol"/>
                        </a:rPr>
                        <a:t>c=1, 2, 3, 4</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AQL = 1% = 0.01</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800" baseline="0" dirty="0" smtClean="0">
                          <a:sym typeface="Symbol"/>
                        </a:rPr>
                        <a:t>LTPD = 6% = 0.06</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8" name="TextBox 7"/>
          <p:cNvSpPr txBox="1"/>
          <p:nvPr/>
        </p:nvSpPr>
        <p:spPr>
          <a:xfrm>
            <a:off x="1483056" y="6183576"/>
            <a:ext cx="6172200" cy="646331"/>
          </a:xfrm>
          <a:prstGeom prst="rect">
            <a:avLst/>
          </a:prstGeom>
          <a:noFill/>
        </p:spPr>
        <p:txBody>
          <a:bodyPr wrap="square" rtlCol="0">
            <a:spAutoFit/>
          </a:bodyPr>
          <a:lstStyle/>
          <a:p>
            <a:pPr marL="3084513" indent="-3084513"/>
            <a:r>
              <a:rPr lang="en-US" b="1" dirty="0" smtClean="0"/>
              <a:t>Increasing the Acceptance Level reduces the Supplier’s Risk and increases </a:t>
            </a:r>
            <a:r>
              <a:rPr lang="en-US" b="1" dirty="0"/>
              <a:t>the Customer’s </a:t>
            </a:r>
            <a:r>
              <a:rPr lang="en-US" b="1" dirty="0" smtClean="0"/>
              <a:t>Risk</a:t>
            </a:r>
            <a:endParaRPr lang="en-US" b="1" dirty="0"/>
          </a:p>
        </p:txBody>
      </p:sp>
      <p:sp>
        <p:nvSpPr>
          <p:cNvPr id="10"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613268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Effect of Changing </a:t>
            </a:r>
            <a:r>
              <a:rPr lang="en-US" sz="2800" b="1" dirty="0" smtClean="0">
                <a:solidFill>
                  <a:srgbClr val="FF0000"/>
                </a:solidFill>
                <a:effectLst>
                  <a:outerShdw blurRad="38100" dist="38100" dir="2700000" algn="tl">
                    <a:srgbClr val="000000">
                      <a:alpha val="43137"/>
                    </a:srgbClr>
                  </a:outerShdw>
                </a:effectLst>
                <a:sym typeface="Symbol"/>
              </a:rPr>
              <a:t>‘</a:t>
            </a:r>
            <a:r>
              <a:rPr lang="en-US" sz="2800" b="1" dirty="0">
                <a:solidFill>
                  <a:srgbClr val="FF0000"/>
                </a:solidFill>
                <a:effectLst>
                  <a:outerShdw blurRad="38100" dist="38100" dir="2700000" algn="tl">
                    <a:srgbClr val="000000">
                      <a:alpha val="43137"/>
                    </a:srgbClr>
                  </a:outerShdw>
                </a:effectLst>
                <a:sym typeface="Symbol"/>
              </a:rPr>
              <a:t>c’ on Acceptance Sampling … </a:t>
            </a:r>
            <a:r>
              <a:rPr lang="en-US" sz="2800" b="1" dirty="0" smtClean="0">
                <a:solidFill>
                  <a:srgbClr val="FF0000"/>
                </a:solidFill>
                <a:effectLst>
                  <a:outerShdw blurRad="38100" dist="38100" dir="2700000" algn="tl">
                    <a:srgbClr val="000000">
                      <a:alpha val="43137"/>
                    </a:srgbClr>
                  </a:outerShdw>
                </a:effectLst>
                <a:sym typeface="Symbol"/>
              </a:rPr>
              <a:t>2/2</a:t>
            </a:r>
            <a:endParaRPr lang="en-US" sz="28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28</a:t>
            </a:fld>
            <a:endParaRPr lang="en-US" b="1" dirty="0">
              <a:solidFill>
                <a:prstClr val="black"/>
              </a:solidFill>
            </a:endParaRPr>
          </a:p>
        </p:txBody>
      </p:sp>
      <p:graphicFrame>
        <p:nvGraphicFramePr>
          <p:cNvPr id="4" name="Chart 3"/>
          <p:cNvGraphicFramePr/>
          <p:nvPr>
            <p:extLst/>
          </p:nvPr>
        </p:nvGraphicFramePr>
        <p:xfrm>
          <a:off x="152400" y="914400"/>
          <a:ext cx="8610600" cy="57912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2133603" y="1644208"/>
            <a:ext cx="1" cy="4133088"/>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flipV="1">
            <a:off x="5562599" y="5195248"/>
            <a:ext cx="1" cy="59436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rot="3203452">
            <a:off x="2666185" y="3264708"/>
            <a:ext cx="896399" cy="307777"/>
          </a:xfrm>
          <a:prstGeom prst="rect">
            <a:avLst/>
          </a:prstGeom>
          <a:solidFill>
            <a:schemeClr val="bg1"/>
          </a:solidFill>
        </p:spPr>
        <p:txBody>
          <a:bodyPr wrap="none" rtlCol="0">
            <a:spAutoFit/>
          </a:bodyPr>
          <a:lstStyle/>
          <a:p>
            <a:r>
              <a:rPr lang="en-US" sz="1400" b="1" dirty="0" smtClean="0">
                <a:solidFill>
                  <a:srgbClr val="C00000"/>
                </a:solidFill>
              </a:rPr>
              <a:t>n=60, c=1</a:t>
            </a:r>
            <a:endParaRPr lang="en-US" sz="1400" b="1" dirty="0">
              <a:solidFill>
                <a:srgbClr val="C00000"/>
              </a:solidFill>
            </a:endParaRPr>
          </a:p>
        </p:txBody>
      </p:sp>
      <p:sp>
        <p:nvSpPr>
          <p:cNvPr id="11" name="TextBox 10"/>
          <p:cNvSpPr txBox="1"/>
          <p:nvPr/>
        </p:nvSpPr>
        <p:spPr>
          <a:xfrm rot="2675635">
            <a:off x="3599401" y="3165967"/>
            <a:ext cx="896399" cy="307777"/>
          </a:xfrm>
          <a:prstGeom prst="rect">
            <a:avLst/>
          </a:prstGeom>
          <a:solidFill>
            <a:schemeClr val="bg1"/>
          </a:solidFill>
        </p:spPr>
        <p:txBody>
          <a:bodyPr wrap="none" rtlCol="0">
            <a:spAutoFit/>
          </a:bodyPr>
          <a:lstStyle/>
          <a:p>
            <a:r>
              <a:rPr lang="en-US" sz="1400" b="1" dirty="0" smtClean="0"/>
              <a:t>n=60, c=2</a:t>
            </a:r>
            <a:endParaRPr lang="en-US" sz="1400" b="1" dirty="0"/>
          </a:p>
        </p:txBody>
      </p:sp>
      <p:sp>
        <p:nvSpPr>
          <p:cNvPr id="12" name="TextBox 11"/>
          <p:cNvSpPr txBox="1"/>
          <p:nvPr/>
        </p:nvSpPr>
        <p:spPr>
          <a:xfrm rot="2637758">
            <a:off x="4369934" y="2789322"/>
            <a:ext cx="896399" cy="307777"/>
          </a:xfrm>
          <a:prstGeom prst="rect">
            <a:avLst/>
          </a:prstGeom>
          <a:solidFill>
            <a:schemeClr val="bg1"/>
          </a:solidFill>
        </p:spPr>
        <p:txBody>
          <a:bodyPr wrap="none" rtlCol="0">
            <a:spAutoFit/>
          </a:bodyPr>
          <a:lstStyle/>
          <a:p>
            <a:r>
              <a:rPr lang="en-US" sz="1400" b="1" dirty="0" smtClean="0">
                <a:solidFill>
                  <a:srgbClr val="00B050"/>
                </a:solidFill>
              </a:rPr>
              <a:t>n=60, c=3</a:t>
            </a:r>
            <a:endParaRPr lang="en-US" sz="1400" b="1" dirty="0">
              <a:solidFill>
                <a:srgbClr val="00B050"/>
              </a:solidFill>
            </a:endParaRPr>
          </a:p>
        </p:txBody>
      </p:sp>
      <p:sp>
        <p:nvSpPr>
          <p:cNvPr id="13" name="TextBox 12"/>
          <p:cNvSpPr txBox="1"/>
          <p:nvPr/>
        </p:nvSpPr>
        <p:spPr>
          <a:xfrm rot="2366063">
            <a:off x="5505268" y="2871561"/>
            <a:ext cx="896399" cy="307777"/>
          </a:xfrm>
          <a:prstGeom prst="rect">
            <a:avLst/>
          </a:prstGeom>
          <a:solidFill>
            <a:schemeClr val="bg1"/>
          </a:solidFill>
        </p:spPr>
        <p:txBody>
          <a:bodyPr wrap="none" rtlCol="0">
            <a:spAutoFit/>
          </a:bodyPr>
          <a:lstStyle/>
          <a:p>
            <a:r>
              <a:rPr lang="en-US" sz="1400" b="1" dirty="0" smtClean="0">
                <a:solidFill>
                  <a:srgbClr val="FF00FF"/>
                </a:solidFill>
              </a:rPr>
              <a:t>n=60, c=4</a:t>
            </a:r>
            <a:endParaRPr lang="en-US" sz="1400" b="1" dirty="0">
              <a:solidFill>
                <a:srgbClr val="FF00FF"/>
              </a:solidFill>
            </a:endParaRPr>
          </a:p>
        </p:txBody>
      </p:sp>
      <p:graphicFrame>
        <p:nvGraphicFramePr>
          <p:cNvPr id="14" name="Table 13"/>
          <p:cNvGraphicFramePr>
            <a:graphicFrameLocks noGrp="1"/>
          </p:cNvGraphicFramePr>
          <p:nvPr>
            <p:extLst/>
          </p:nvPr>
        </p:nvGraphicFramePr>
        <p:xfrm>
          <a:off x="6033448" y="807112"/>
          <a:ext cx="2926080" cy="1854200"/>
        </p:xfrm>
        <a:graphic>
          <a:graphicData uri="http://schemas.openxmlformats.org/drawingml/2006/table">
            <a:tbl>
              <a:tblPr firstRow="1" bandRow="1">
                <a:tableStyleId>{5940675A-B579-460E-94D1-54222C63F5DA}</a:tableStyleId>
              </a:tblPr>
              <a:tblGrid>
                <a:gridCol w="731520"/>
                <a:gridCol w="731520"/>
                <a:gridCol w="731520"/>
                <a:gridCol w="731520"/>
              </a:tblGrid>
              <a:tr h="370840">
                <a:tc>
                  <a:txBody>
                    <a:bodyPr/>
                    <a:lstStyle/>
                    <a:p>
                      <a:pPr algn="ctr"/>
                      <a:r>
                        <a:rPr lang="en-US" b="1" dirty="0" smtClean="0"/>
                        <a:t>c</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t>n</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1" dirty="0" smtClean="0">
                          <a:sym typeface="Symbol"/>
                        </a:rPr>
                        <a:t> </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60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0.126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en-US" dirty="0" smtClean="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0.023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0.303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60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0.003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0.515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60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smtClean="0"/>
                        <a:t>0.706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cxnSp>
        <p:nvCxnSpPr>
          <p:cNvPr id="15" name="Elbow Connector 5"/>
          <p:cNvCxnSpPr/>
          <p:nvPr/>
        </p:nvCxnSpPr>
        <p:spPr>
          <a:xfrm rot="16200000" flipH="1" flipV="1">
            <a:off x="1788984" y="1300803"/>
            <a:ext cx="1" cy="685800"/>
          </a:xfrm>
          <a:prstGeom prst="straightConnector1">
            <a:avLst/>
          </a:prstGeom>
          <a:ln w="28575">
            <a:solidFill>
              <a:srgbClr val="0000FF"/>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Elbow Connector 5"/>
          <p:cNvCxnSpPr/>
          <p:nvPr/>
        </p:nvCxnSpPr>
        <p:spPr>
          <a:xfrm rot="16200000" flipH="1" flipV="1">
            <a:off x="3491551" y="3125491"/>
            <a:ext cx="1" cy="4114800"/>
          </a:xfrm>
          <a:prstGeom prst="straightConnector1">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81800" y="2625348"/>
            <a:ext cx="2348345" cy="1477328"/>
          </a:xfrm>
          <a:prstGeom prst="rect">
            <a:avLst/>
          </a:prstGeom>
          <a:noFill/>
        </p:spPr>
        <p:txBody>
          <a:bodyPr wrap="square" rtlCol="0">
            <a:spAutoFit/>
          </a:bodyPr>
          <a:lstStyle/>
          <a:p>
            <a:r>
              <a:rPr lang="en-US" b="1" dirty="0" smtClean="0"/>
              <a:t>Increasing the Acceptance Level reduces the Supplier’s Risk and increases </a:t>
            </a:r>
            <a:r>
              <a:rPr lang="en-US" b="1" dirty="0"/>
              <a:t>the Customer’s </a:t>
            </a:r>
            <a:r>
              <a:rPr lang="en-US" b="1" dirty="0" smtClean="0"/>
              <a:t>Risk</a:t>
            </a:r>
            <a:endParaRPr lang="en-US" b="1" dirty="0"/>
          </a:p>
        </p:txBody>
      </p:sp>
      <p:sp>
        <p:nvSpPr>
          <p:cNvPr id="1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38359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fade">
                                      <p:cBhvr>
                                        <p:cTn id="7" dur="500"/>
                                        <p:tgtEl>
                                          <p:spTgt spid="4">
                                            <p:graphicEl>
                                              <a:chart seriesIdx="1" categoryIdx="-4" bldStep="series"/>
                                            </p:graphic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fade">
                                      <p:cBhvr>
                                        <p:cTn id="15" dur="500"/>
                                        <p:tgtEl>
                                          <p:spTgt spid="4">
                                            <p:graphicEl>
                                              <a:chart seriesIdx="2" categoryIdx="-4" bldStep="series"/>
                                            </p:graphic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fade">
                                      <p:cBhvr>
                                        <p:cTn id="23" dur="500"/>
                                        <p:tgtEl>
                                          <p:spTgt spid="4">
                                            <p:graphicEl>
                                              <a:chart seriesIdx="3" categoryIdx="-4" bldStep="series"/>
                                            </p:graphicEl>
                                          </p:spTgt>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11" grpId="0" animBg="1"/>
      <p:bldP spid="12" grpId="0" animBg="1"/>
      <p:bldP spid="13" grpId="0" animBg="1"/>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5" y="0"/>
            <a:ext cx="9123329"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Finding ‘n’ &amp; ‘c’ by Trial &amp; </a:t>
            </a:r>
            <a:r>
              <a:rPr lang="en-US" sz="2800" b="1" dirty="0" smtClean="0">
                <a:solidFill>
                  <a:srgbClr val="FF0000"/>
                </a:solidFill>
                <a:effectLst>
                  <a:outerShdw blurRad="38100" dist="38100" dir="2700000" algn="tl">
                    <a:srgbClr val="000000">
                      <a:alpha val="43137"/>
                    </a:srgbClr>
                  </a:outerShdw>
                </a:effectLst>
                <a:sym typeface="Symbol"/>
              </a:rPr>
              <a:t>Error … 1/5</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41984" y="715919"/>
            <a:ext cx="9069358" cy="2713081"/>
          </a:xfrm>
        </p:spPr>
        <p:txBody>
          <a:bodyPr>
            <a:normAutofit/>
          </a:bodyPr>
          <a:lstStyle/>
          <a:p>
            <a:pPr marL="0" indent="0">
              <a:spcBef>
                <a:spcPts val="1200"/>
              </a:spcBef>
              <a:buNone/>
            </a:pPr>
            <a:r>
              <a:rPr lang="en-US" altLang="en-US" sz="2000" dirty="0" smtClean="0"/>
              <a:t>A project manager is negotiating sampling plan for procurement of 1,000 items for the project.  An </a:t>
            </a:r>
            <a:r>
              <a:rPr lang="en-US" altLang="en-US" sz="2000" dirty="0" smtClean="0">
                <a:solidFill>
                  <a:srgbClr val="0000FF"/>
                </a:solidFill>
              </a:rPr>
              <a:t>AQL</a:t>
            </a:r>
            <a:r>
              <a:rPr lang="en-US" altLang="en-US" sz="2000" dirty="0" smtClean="0"/>
              <a:t> of 30 defectives in the entire lot has already been settled.  Project Manager’s </a:t>
            </a:r>
            <a:r>
              <a:rPr lang="en-US" altLang="en-US" sz="2000" dirty="0">
                <a:solidFill>
                  <a:srgbClr val="FF0000"/>
                </a:solidFill>
              </a:rPr>
              <a:t>LTPD</a:t>
            </a:r>
            <a:r>
              <a:rPr lang="en-US" altLang="en-US" sz="2000" dirty="0" smtClean="0"/>
              <a:t> is 80 or more defectives in the lot.  </a:t>
            </a:r>
          </a:p>
          <a:p>
            <a:pPr marL="0" indent="0" fontAlgn="t">
              <a:spcBef>
                <a:spcPts val="1200"/>
              </a:spcBef>
              <a:buNone/>
            </a:pPr>
            <a:r>
              <a:rPr lang="en-US" altLang="en-US" sz="2000" dirty="0" smtClean="0"/>
              <a:t>Assuming that the vendor will not accept a </a:t>
            </a:r>
            <a:r>
              <a:rPr lang="en-US" altLang="en-US" sz="2000" dirty="0" smtClean="0">
                <a:solidFill>
                  <a:srgbClr val="0000FF"/>
                </a:solidFill>
              </a:rPr>
              <a:t>5%</a:t>
            </a:r>
            <a:r>
              <a:rPr lang="en-US" altLang="en-US" sz="2000" dirty="0" smtClean="0"/>
              <a:t> risk that the Project Management will REJECT his good lot (defectives in the lot AQL or less), and the Project Manager will not take more than </a:t>
            </a:r>
            <a:r>
              <a:rPr lang="en-US" altLang="en-US" sz="2000" dirty="0">
                <a:solidFill>
                  <a:srgbClr val="FF0000"/>
                </a:solidFill>
              </a:rPr>
              <a:t>10%</a:t>
            </a:r>
            <a:r>
              <a:rPr lang="en-US" altLang="en-US" sz="2000" dirty="0" smtClean="0"/>
              <a:t> risk that he will ACCEPT a bad lot (defectives in the lot more than the LTPD), give at least two combination figures for Sample Size and Sample Acceptance Level.</a:t>
            </a:r>
            <a:endParaRPr lang="en-US" sz="2000" dirty="0"/>
          </a:p>
          <a:p>
            <a:pPr marL="0" indent="0">
              <a:spcBef>
                <a:spcPts val="1200"/>
              </a:spcBef>
              <a:buNone/>
            </a:pPr>
            <a:endParaRPr lang="en-US" altLang="en-US" sz="2000" dirty="0" smtClean="0"/>
          </a:p>
          <a:p>
            <a:pPr marL="0" indent="0">
              <a:spcBef>
                <a:spcPts val="1200"/>
              </a:spcBef>
              <a:buNone/>
            </a:pPr>
            <a:endParaRPr lang="en-US" altLang="en-US" sz="2000" dirty="0" smtClean="0"/>
          </a:p>
          <a:p>
            <a:pPr marL="0" indent="0">
              <a:spcBef>
                <a:spcPts val="1200"/>
              </a:spcBef>
              <a:buNone/>
            </a:pPr>
            <a:endParaRPr lang="en-US" altLang="en-US" sz="2000" dirty="0"/>
          </a:p>
          <a:p>
            <a:pPr marL="0" indent="0">
              <a:spcBef>
                <a:spcPts val="1200"/>
              </a:spcBef>
              <a:buNone/>
            </a:pPr>
            <a:endParaRPr lang="en-US" sz="2000" dirty="0">
              <a:sym typeface="Symbo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29</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2469290390"/>
              </p:ext>
            </p:extLst>
          </p:nvPr>
        </p:nvGraphicFramePr>
        <p:xfrm>
          <a:off x="415578" y="3654758"/>
          <a:ext cx="8305801" cy="716280"/>
        </p:xfrm>
        <a:graphic>
          <a:graphicData uri="http://schemas.openxmlformats.org/drawingml/2006/table">
            <a:tbl>
              <a:tblPr firstRow="1" bandRow="1">
                <a:tableStyleId>{5940675A-B579-460E-94D1-54222C63F5DA}</a:tableStyleId>
              </a:tblPr>
              <a:tblGrid>
                <a:gridCol w="2337955"/>
                <a:gridCol w="2983923"/>
                <a:gridCol w="2983923"/>
              </a:tblGrid>
              <a:tr h="457200">
                <a:tc>
                  <a:txBody>
                    <a:bodyPr/>
                    <a:lstStyle/>
                    <a:p>
                      <a:pPr marL="0" indent="0">
                        <a:spcBef>
                          <a:spcPts val="600"/>
                        </a:spcBef>
                        <a:buNone/>
                      </a:pPr>
                      <a:r>
                        <a:rPr lang="en-US" sz="1800" dirty="0" smtClean="0">
                          <a:sym typeface="Symbol"/>
                        </a:rPr>
                        <a:t>N=1,000</a:t>
                      </a:r>
                    </a:p>
                    <a:p>
                      <a:pPr marL="0" indent="0">
                        <a:spcBef>
                          <a:spcPts val="600"/>
                        </a:spcBef>
                        <a:buNone/>
                      </a:pPr>
                      <a:r>
                        <a:rPr lang="en-US" sz="1800" dirty="0" smtClean="0">
                          <a:sym typeface="Symbol"/>
                        </a:rPr>
                        <a:t>n=?, c=?</a:t>
                      </a:r>
                      <a:endParaRPr lang="en-US" dirty="0"/>
                    </a:p>
                  </a:txBody>
                  <a:tcPr/>
                </a:tc>
                <a:tc>
                  <a:txBody>
                    <a:bodyPr/>
                    <a:lstStyle/>
                    <a:p>
                      <a:r>
                        <a:rPr lang="en-US" sz="1800" b="0" baseline="0" dirty="0" smtClean="0">
                          <a:solidFill>
                            <a:srgbClr val="0000FF"/>
                          </a:solidFill>
                          <a:sym typeface="Symbol"/>
                        </a:rPr>
                        <a:t>AQL</a:t>
                      </a:r>
                      <a:r>
                        <a:rPr lang="en-US" sz="1800" b="0" baseline="0" dirty="0" smtClean="0">
                          <a:sym typeface="Symbol"/>
                        </a:rPr>
                        <a:t> = 30/1,000 = 3% = </a:t>
                      </a:r>
                      <a:r>
                        <a:rPr lang="en-US" sz="1800" b="0" kern="1200" baseline="0" dirty="0" smtClean="0">
                          <a:solidFill>
                            <a:srgbClr val="0000FF"/>
                          </a:solidFill>
                          <a:latin typeface="+mn-lt"/>
                          <a:ea typeface="+mn-ea"/>
                          <a:cs typeface="+mn-cs"/>
                          <a:sym typeface="Symbol"/>
                        </a:rPr>
                        <a:t>0.03</a:t>
                      </a:r>
                    </a:p>
                    <a:p>
                      <a:r>
                        <a:rPr lang="en-US" sz="1800" b="0" dirty="0" smtClean="0">
                          <a:sym typeface="Symbol"/>
                        </a:rPr>
                        <a:t>-Risk = </a:t>
                      </a:r>
                      <a:r>
                        <a:rPr lang="en-US" sz="1800" b="0" kern="1200" baseline="0" dirty="0" smtClean="0">
                          <a:solidFill>
                            <a:srgbClr val="0000FF"/>
                          </a:solidFill>
                          <a:latin typeface="+mn-lt"/>
                          <a:ea typeface="+mn-ea"/>
                          <a:cs typeface="+mn-cs"/>
                          <a:sym typeface="Symbol"/>
                        </a:rPr>
                        <a:t>5%</a:t>
                      </a:r>
                      <a:endParaRPr lang="en-US" b="0" dirty="0"/>
                    </a:p>
                  </a:txBody>
                  <a:tcPr/>
                </a:tc>
                <a:tc>
                  <a:txBody>
                    <a:bodyPr/>
                    <a:lstStyle/>
                    <a:p>
                      <a:r>
                        <a:rPr lang="en-US" sz="1800" baseline="0" dirty="0" smtClean="0">
                          <a:solidFill>
                            <a:srgbClr val="FF0000"/>
                          </a:solidFill>
                          <a:sym typeface="Symbol"/>
                        </a:rPr>
                        <a:t>LTPD</a:t>
                      </a:r>
                      <a:r>
                        <a:rPr lang="en-US" sz="1800" baseline="0" dirty="0" smtClean="0">
                          <a:sym typeface="Symbol"/>
                        </a:rPr>
                        <a:t> = 8/1,000 = 8% = </a:t>
                      </a:r>
                      <a:r>
                        <a:rPr lang="en-US" sz="1800" baseline="0" dirty="0" smtClean="0">
                          <a:solidFill>
                            <a:srgbClr val="FF0000"/>
                          </a:solidFill>
                          <a:sym typeface="Symbol"/>
                        </a:rPr>
                        <a:t>0.08</a:t>
                      </a:r>
                    </a:p>
                    <a:p>
                      <a:r>
                        <a:rPr lang="en-US" sz="1800" b="0" dirty="0" smtClean="0">
                          <a:sym typeface="Symbol"/>
                        </a:rPr>
                        <a:t>-Risk = </a:t>
                      </a:r>
                      <a:r>
                        <a:rPr lang="en-US" sz="1800" kern="1200" baseline="0" dirty="0" smtClean="0">
                          <a:solidFill>
                            <a:srgbClr val="FF0000"/>
                          </a:solidFill>
                          <a:latin typeface="+mn-lt"/>
                          <a:ea typeface="+mn-ea"/>
                          <a:cs typeface="+mn-cs"/>
                          <a:sym typeface="Symbol"/>
                        </a:rPr>
                        <a:t>10%</a:t>
                      </a:r>
                      <a:endParaRPr lang="en-US" sz="1800" kern="1200" baseline="0" dirty="0">
                        <a:solidFill>
                          <a:srgbClr val="FF0000"/>
                        </a:solidFill>
                        <a:latin typeface="+mn-lt"/>
                        <a:ea typeface="+mn-ea"/>
                        <a:cs typeface="+mn-cs"/>
                      </a:endParaRPr>
                    </a:p>
                  </a:txBody>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10" name="Content Placeholder 4"/>
          <p:cNvSpPr>
            <a:spLocks noGrp="1"/>
          </p:cNvSpPr>
          <p:nvPr>
            <p:ph sz="half" idx="1"/>
          </p:nvPr>
        </p:nvSpPr>
        <p:spPr>
          <a:xfrm>
            <a:off x="0" y="4385242"/>
            <a:ext cx="9069358" cy="731881"/>
          </a:xfrm>
        </p:spPr>
        <p:txBody>
          <a:bodyPr>
            <a:normAutofit/>
          </a:bodyPr>
          <a:lstStyle/>
          <a:p>
            <a:pPr marL="0" indent="0">
              <a:spcBef>
                <a:spcPts val="1200"/>
              </a:spcBef>
              <a:buNone/>
            </a:pPr>
            <a:endParaRPr lang="en-US" altLang="en-US" sz="2000" dirty="0" smtClean="0"/>
          </a:p>
          <a:p>
            <a:pPr marL="0" indent="0">
              <a:spcBef>
                <a:spcPts val="1200"/>
              </a:spcBef>
              <a:buNone/>
            </a:pPr>
            <a:endParaRPr lang="en-US" altLang="en-US" sz="2000" dirty="0" smtClean="0"/>
          </a:p>
          <a:p>
            <a:pPr marL="0" indent="0">
              <a:spcBef>
                <a:spcPts val="1200"/>
              </a:spcBef>
              <a:buNone/>
            </a:pPr>
            <a:endParaRPr lang="en-US" altLang="en-US" sz="2000" dirty="0"/>
          </a:p>
          <a:p>
            <a:pPr marL="0" indent="0">
              <a:spcBef>
                <a:spcPts val="1200"/>
              </a:spcBef>
              <a:buNone/>
            </a:pPr>
            <a:endParaRPr lang="en-US" sz="2000" dirty="0">
              <a:sym typeface="Symbol"/>
            </a:endParaRPr>
          </a:p>
        </p:txBody>
      </p:sp>
    </p:spTree>
    <p:extLst>
      <p:ext uri="{BB962C8B-B14F-4D97-AF65-F5344CB8AC3E}">
        <p14:creationId xmlns:p14="http://schemas.microsoft.com/office/powerpoint/2010/main" val="2491254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Sampling Plan</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76200" y="707408"/>
            <a:ext cx="8977745" cy="6068704"/>
          </a:xfrm>
        </p:spPr>
        <p:txBody>
          <a:bodyPr>
            <a:normAutofit fontScale="92500" lnSpcReduction="20000"/>
          </a:bodyPr>
          <a:lstStyle/>
          <a:p>
            <a:pPr marL="231775" indent="-231775">
              <a:spcBef>
                <a:spcPts val="1200"/>
              </a:spcBef>
            </a:pPr>
            <a:r>
              <a:rPr lang="en-US" altLang="en-US" dirty="0" smtClean="0"/>
              <a:t>Sampling is done to a plan, called the Acceptance Sampling Plan</a:t>
            </a:r>
          </a:p>
          <a:p>
            <a:pPr marL="231775" indent="-231775">
              <a:spcBef>
                <a:spcPts val="1200"/>
              </a:spcBef>
            </a:pPr>
            <a:r>
              <a:rPr lang="en-US" altLang="en-US" dirty="0"/>
              <a:t>A Sampling Plan precisely specifies the parameters of the sampling process and the acceptance/rejection criteria, in terms of:</a:t>
            </a:r>
            <a:endParaRPr lang="en-US" dirty="0"/>
          </a:p>
          <a:p>
            <a:pPr marL="631825" lvl="1" indent="-344488">
              <a:spcBef>
                <a:spcPts val="1200"/>
              </a:spcBef>
            </a:pPr>
            <a:r>
              <a:rPr lang="en-US" dirty="0"/>
              <a:t>Size of the Lot (N)</a:t>
            </a:r>
          </a:p>
          <a:p>
            <a:pPr marL="631825" lvl="1" indent="-344488">
              <a:spcBef>
                <a:spcPts val="1200"/>
              </a:spcBef>
            </a:pPr>
            <a:r>
              <a:rPr lang="en-US" dirty="0"/>
              <a:t>Size of the Sample picked randomly from the lot (n)</a:t>
            </a:r>
          </a:p>
          <a:p>
            <a:pPr marL="631825" lvl="1" indent="-344488">
              <a:spcBef>
                <a:spcPts val="1200"/>
              </a:spcBef>
            </a:pPr>
            <a:r>
              <a:rPr lang="en-US" dirty="0"/>
              <a:t>The number of </a:t>
            </a:r>
            <a:r>
              <a:rPr lang="en-US" dirty="0" smtClean="0"/>
              <a:t>defectives in the Sample </a:t>
            </a:r>
            <a:r>
              <a:rPr lang="en-US" dirty="0"/>
              <a:t>above which the Lot will be rejected (c)</a:t>
            </a:r>
          </a:p>
          <a:p>
            <a:pPr marL="631825" lvl="1" indent="-344488">
              <a:spcBef>
                <a:spcPts val="1200"/>
              </a:spcBef>
            </a:pPr>
            <a:r>
              <a:rPr lang="en-US" dirty="0"/>
              <a:t>The number of sample that will be drawn</a:t>
            </a:r>
            <a:endParaRPr lang="en-US" altLang="en-US" dirty="0" smtClean="0"/>
          </a:p>
          <a:p>
            <a:pPr marL="231775" indent="-231775">
              <a:spcBef>
                <a:spcPts val="1200"/>
              </a:spcBef>
            </a:pPr>
            <a:r>
              <a:rPr lang="en-US" altLang="en-US" dirty="0" smtClean="0"/>
              <a:t>Types:</a:t>
            </a:r>
          </a:p>
          <a:p>
            <a:pPr marL="631825" lvl="1" indent="-231775">
              <a:spcBef>
                <a:spcPts val="1200"/>
              </a:spcBef>
            </a:pPr>
            <a:r>
              <a:rPr lang="en-US" altLang="en-US" dirty="0"/>
              <a:t>Single</a:t>
            </a:r>
          </a:p>
          <a:p>
            <a:pPr marL="631825" lvl="1" indent="-231775">
              <a:spcBef>
                <a:spcPts val="1200"/>
              </a:spcBef>
            </a:pPr>
            <a:r>
              <a:rPr lang="en-US" altLang="en-US" dirty="0"/>
              <a:t>Double</a:t>
            </a:r>
          </a:p>
          <a:p>
            <a:pPr marL="631825" lvl="1" indent="-231775">
              <a:spcBef>
                <a:spcPts val="1200"/>
              </a:spcBef>
            </a:pPr>
            <a:r>
              <a:rPr lang="en-US" altLang="en-US" dirty="0"/>
              <a:t>Multiple/Sequential</a:t>
            </a:r>
            <a:endParaRPr lang="en-US" altLang="en-US" dirty="0" smtClean="0"/>
          </a:p>
          <a:p>
            <a:pPr marL="231775" indent="-231775">
              <a:spcBef>
                <a:spcPts val="1200"/>
              </a:spcBef>
            </a:pPr>
            <a:r>
              <a:rPr lang="en-US" altLang="en-US" dirty="0"/>
              <a:t>Acceptance is at the confluence of Quality Management, Risk Management and Monitoring &amp; Control</a:t>
            </a:r>
            <a:endParaRPr lang="en-US" altLang="en-US" dirty="0" smtClean="0"/>
          </a:p>
          <a:p>
            <a:pPr marL="631825" lvl="1" indent="-231775">
              <a:spcBef>
                <a:spcPts val="1200"/>
              </a:spcBef>
            </a:pPr>
            <a:endParaRPr lang="en-US" dirty="0" smtClean="0"/>
          </a:p>
          <a:p>
            <a:pPr marL="287337" lvl="1" indent="0">
              <a:spcBef>
                <a:spcPts val="1200"/>
              </a:spcBef>
              <a:buNone/>
            </a:pP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210202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Finding ‘n’ &amp; ‘c’ by Trial &amp; Error</a:t>
            </a:r>
            <a:r>
              <a:rPr lang="en-US" sz="2800" b="1" dirty="0">
                <a:solidFill>
                  <a:srgbClr val="FF0000"/>
                </a:solidFill>
                <a:effectLst>
                  <a:outerShdw blurRad="38100" dist="38100" dir="2700000" algn="tl">
                    <a:srgbClr val="000000">
                      <a:alpha val="43137"/>
                    </a:srgbClr>
                  </a:outerShdw>
                </a:effectLst>
                <a:sym typeface="Symbol"/>
              </a:rPr>
              <a:t> … </a:t>
            </a:r>
            <a:r>
              <a:rPr lang="en-US" sz="2800" b="1" dirty="0" smtClean="0">
                <a:solidFill>
                  <a:srgbClr val="FF0000"/>
                </a:solidFill>
                <a:effectLst>
                  <a:outerShdw blurRad="38100" dist="38100" dir="2700000" algn="tl">
                    <a:srgbClr val="000000">
                      <a:alpha val="43137"/>
                    </a:srgbClr>
                  </a:outerShdw>
                </a:effectLst>
                <a:sym typeface="Symbol"/>
              </a:rPr>
              <a:t>2/5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30</a:t>
            </a:fld>
            <a:endParaRPr lang="en-US" b="1" dirty="0">
              <a:solidFill>
                <a:prstClr val="black"/>
              </a:solidFill>
            </a:endParaRPr>
          </a:p>
        </p:txBody>
      </p:sp>
      <p:graphicFrame>
        <p:nvGraphicFramePr>
          <p:cNvPr id="5" name="Chart 4"/>
          <p:cNvGraphicFramePr/>
          <p:nvPr>
            <p:extLst>
              <p:ext uri="{D42A27DB-BD31-4B8C-83A1-F6EECF244321}">
                <p14:modId xmlns:p14="http://schemas.microsoft.com/office/powerpoint/2010/main" val="4271104281"/>
              </p:ext>
            </p:extLst>
          </p:nvPr>
        </p:nvGraphicFramePr>
        <p:xfrm>
          <a:off x="-13855" y="609600"/>
          <a:ext cx="8929255" cy="61722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914400" y="5638800"/>
            <a:ext cx="691215" cy="338554"/>
          </a:xfrm>
          <a:prstGeom prst="rect">
            <a:avLst/>
          </a:prstGeom>
        </p:spPr>
        <p:txBody>
          <a:bodyPr wrap="none">
            <a:spAutoFit/>
          </a:bodyPr>
          <a:lstStyle/>
          <a:p>
            <a:r>
              <a:rPr lang="en-US" sz="1600" dirty="0" smtClean="0">
                <a:solidFill>
                  <a:srgbClr val="FF0000"/>
                </a:solidFill>
                <a:sym typeface="Symbol"/>
              </a:rPr>
              <a:t></a:t>
            </a:r>
            <a:r>
              <a:rPr lang="en-US" sz="1600" dirty="0">
                <a:solidFill>
                  <a:srgbClr val="FF0000"/>
                </a:solidFill>
                <a:sym typeface="Symbol"/>
              </a:rPr>
              <a:t>-Risk</a:t>
            </a:r>
            <a:endParaRPr lang="en-US" sz="1600" dirty="0">
              <a:solidFill>
                <a:srgbClr val="FF0000"/>
              </a:solidFill>
            </a:endParaRPr>
          </a:p>
        </p:txBody>
      </p:sp>
      <p:sp>
        <p:nvSpPr>
          <p:cNvPr id="9" name="Rectangle 8"/>
          <p:cNvSpPr/>
          <p:nvPr/>
        </p:nvSpPr>
        <p:spPr>
          <a:xfrm>
            <a:off x="914400" y="685800"/>
            <a:ext cx="708848" cy="338554"/>
          </a:xfrm>
          <a:prstGeom prst="rect">
            <a:avLst/>
          </a:prstGeom>
        </p:spPr>
        <p:txBody>
          <a:bodyPr wrap="none">
            <a:spAutoFit/>
          </a:bodyPr>
          <a:lstStyle/>
          <a:p>
            <a:r>
              <a:rPr lang="en-US" sz="1600" dirty="0">
                <a:solidFill>
                  <a:srgbClr val="0000FF"/>
                </a:solidFill>
                <a:sym typeface="Symbol"/>
              </a:rPr>
              <a:t>-Risk</a:t>
            </a:r>
            <a:endParaRPr lang="en-US" sz="1600" dirty="0">
              <a:solidFill>
                <a:srgbClr val="0000FF"/>
              </a:solidFill>
            </a:endParaRPr>
          </a:p>
        </p:txBody>
      </p:sp>
      <p:cxnSp>
        <p:nvCxnSpPr>
          <p:cNvPr id="11" name="Straight Connector 10"/>
          <p:cNvCxnSpPr/>
          <p:nvPr/>
        </p:nvCxnSpPr>
        <p:spPr>
          <a:xfrm>
            <a:off x="768158" y="5562452"/>
            <a:ext cx="7543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2000" y="1078375"/>
            <a:ext cx="7543800"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296152" y="897523"/>
            <a:ext cx="731520" cy="369332"/>
          </a:xfrm>
          <a:prstGeom prst="rect">
            <a:avLst/>
          </a:prstGeom>
          <a:noFill/>
        </p:spPr>
        <p:txBody>
          <a:bodyPr wrap="square" rtlCol="0">
            <a:spAutoFit/>
          </a:bodyPr>
          <a:lstStyle/>
          <a:p>
            <a:r>
              <a:rPr lang="en-US" b="1" dirty="0" smtClean="0">
                <a:solidFill>
                  <a:srgbClr val="0000FF"/>
                </a:solidFill>
              </a:rPr>
              <a:t>0.950</a:t>
            </a:r>
            <a:endParaRPr lang="en-US" b="1" dirty="0">
              <a:solidFill>
                <a:srgbClr val="0000FF"/>
              </a:solidFill>
            </a:endParaRPr>
          </a:p>
        </p:txBody>
      </p:sp>
      <p:sp>
        <p:nvSpPr>
          <p:cNvPr id="14" name="TextBox 13"/>
          <p:cNvSpPr txBox="1"/>
          <p:nvPr/>
        </p:nvSpPr>
        <p:spPr>
          <a:xfrm>
            <a:off x="8289400" y="5388021"/>
            <a:ext cx="731520" cy="369332"/>
          </a:xfrm>
          <a:prstGeom prst="rect">
            <a:avLst/>
          </a:prstGeom>
          <a:noFill/>
        </p:spPr>
        <p:txBody>
          <a:bodyPr wrap="square" rtlCol="0">
            <a:spAutoFit/>
          </a:bodyPr>
          <a:lstStyle/>
          <a:p>
            <a:r>
              <a:rPr lang="en-US" b="1" dirty="0" smtClean="0">
                <a:solidFill>
                  <a:srgbClr val="FF0000"/>
                </a:solidFill>
              </a:rPr>
              <a:t>0.010</a:t>
            </a:r>
            <a:endParaRPr lang="en-US" b="1" dirty="0">
              <a:solidFill>
                <a:srgbClr val="FF0000"/>
              </a:solidFill>
            </a:endParaRPr>
          </a:p>
        </p:txBody>
      </p:sp>
      <p:sp>
        <p:nvSpPr>
          <p:cNvPr id="15" name="TextBox 14"/>
          <p:cNvSpPr txBox="1"/>
          <p:nvPr/>
        </p:nvSpPr>
        <p:spPr>
          <a:xfrm>
            <a:off x="1696834" y="6207633"/>
            <a:ext cx="731520" cy="338554"/>
          </a:xfrm>
          <a:prstGeom prst="rect">
            <a:avLst/>
          </a:prstGeom>
          <a:noFill/>
        </p:spPr>
        <p:txBody>
          <a:bodyPr wrap="square" rtlCol="0">
            <a:spAutoFit/>
          </a:bodyPr>
          <a:lstStyle/>
          <a:p>
            <a:r>
              <a:rPr lang="en-US" sz="1600" dirty="0" smtClean="0"/>
              <a:t>n=100</a:t>
            </a:r>
            <a:endParaRPr lang="en-US" sz="1600" dirty="0"/>
          </a:p>
        </p:txBody>
      </p:sp>
      <p:sp>
        <p:nvSpPr>
          <p:cNvPr id="16" name="TextBox 15"/>
          <p:cNvSpPr txBox="1"/>
          <p:nvPr/>
        </p:nvSpPr>
        <p:spPr>
          <a:xfrm>
            <a:off x="2949230" y="6213675"/>
            <a:ext cx="731520" cy="338554"/>
          </a:xfrm>
          <a:prstGeom prst="rect">
            <a:avLst/>
          </a:prstGeom>
          <a:noFill/>
        </p:spPr>
        <p:txBody>
          <a:bodyPr wrap="square" rtlCol="0">
            <a:spAutoFit/>
          </a:bodyPr>
          <a:lstStyle/>
          <a:p>
            <a:r>
              <a:rPr lang="en-US" sz="1600" dirty="0" smtClean="0"/>
              <a:t>n=200</a:t>
            </a:r>
            <a:endParaRPr lang="en-US" sz="1600" dirty="0"/>
          </a:p>
        </p:txBody>
      </p:sp>
      <p:sp>
        <p:nvSpPr>
          <p:cNvPr id="17" name="TextBox 16"/>
          <p:cNvSpPr txBox="1"/>
          <p:nvPr/>
        </p:nvSpPr>
        <p:spPr>
          <a:xfrm>
            <a:off x="4194279" y="6207633"/>
            <a:ext cx="731520" cy="338554"/>
          </a:xfrm>
          <a:prstGeom prst="rect">
            <a:avLst/>
          </a:prstGeom>
          <a:noFill/>
        </p:spPr>
        <p:txBody>
          <a:bodyPr wrap="square" rtlCol="0">
            <a:spAutoFit/>
          </a:bodyPr>
          <a:lstStyle/>
          <a:p>
            <a:r>
              <a:rPr lang="en-US" sz="1600" dirty="0" smtClean="0"/>
              <a:t>n=180</a:t>
            </a:r>
            <a:endParaRPr lang="en-US" sz="1600" dirty="0"/>
          </a:p>
        </p:txBody>
      </p:sp>
      <p:sp>
        <p:nvSpPr>
          <p:cNvPr id="18" name="TextBox 17"/>
          <p:cNvSpPr txBox="1"/>
          <p:nvPr/>
        </p:nvSpPr>
        <p:spPr>
          <a:xfrm>
            <a:off x="5452255" y="6224742"/>
            <a:ext cx="731520" cy="338554"/>
          </a:xfrm>
          <a:prstGeom prst="rect">
            <a:avLst/>
          </a:prstGeom>
          <a:noFill/>
        </p:spPr>
        <p:txBody>
          <a:bodyPr wrap="square" rtlCol="0">
            <a:spAutoFit/>
          </a:bodyPr>
          <a:lstStyle/>
          <a:p>
            <a:r>
              <a:rPr lang="en-US" sz="1600" dirty="0" smtClean="0"/>
              <a:t>n=220</a:t>
            </a:r>
            <a:endParaRPr lang="en-US" sz="1600" dirty="0"/>
          </a:p>
        </p:txBody>
      </p:sp>
      <p:sp>
        <p:nvSpPr>
          <p:cNvPr id="19" name="TextBox 18"/>
          <p:cNvSpPr txBox="1"/>
          <p:nvPr/>
        </p:nvSpPr>
        <p:spPr>
          <a:xfrm>
            <a:off x="6701355" y="6224742"/>
            <a:ext cx="731520" cy="338554"/>
          </a:xfrm>
          <a:prstGeom prst="rect">
            <a:avLst/>
          </a:prstGeom>
          <a:noFill/>
        </p:spPr>
        <p:txBody>
          <a:bodyPr wrap="square" rtlCol="0">
            <a:spAutoFit/>
          </a:bodyPr>
          <a:lstStyle/>
          <a:p>
            <a:r>
              <a:rPr lang="en-US" sz="1600" dirty="0" smtClean="0"/>
              <a:t>n=160</a:t>
            </a:r>
            <a:endParaRPr lang="en-US" sz="1600" dirty="0"/>
          </a:p>
        </p:txBody>
      </p:sp>
      <p:sp>
        <p:nvSpPr>
          <p:cNvPr id="20" name="TextBox 19"/>
          <p:cNvSpPr txBox="1"/>
          <p:nvPr/>
        </p:nvSpPr>
        <p:spPr>
          <a:xfrm>
            <a:off x="7943705" y="6207127"/>
            <a:ext cx="731520" cy="338554"/>
          </a:xfrm>
          <a:prstGeom prst="rect">
            <a:avLst/>
          </a:prstGeom>
          <a:noFill/>
        </p:spPr>
        <p:txBody>
          <a:bodyPr wrap="square" rtlCol="0">
            <a:spAutoFit/>
          </a:bodyPr>
          <a:lstStyle/>
          <a:p>
            <a:r>
              <a:rPr lang="en-US" sz="1600" dirty="0" smtClean="0"/>
              <a:t>n=240</a:t>
            </a:r>
            <a:endParaRPr lang="en-US" sz="1600" dirty="0"/>
          </a:p>
        </p:txBody>
      </p:sp>
      <p:sp>
        <p:nvSpPr>
          <p:cNvPr id="21" name="TextBox 20"/>
          <p:cNvSpPr txBox="1"/>
          <p:nvPr/>
        </p:nvSpPr>
        <p:spPr>
          <a:xfrm>
            <a:off x="1711125" y="6407812"/>
            <a:ext cx="731520" cy="338554"/>
          </a:xfrm>
          <a:prstGeom prst="rect">
            <a:avLst/>
          </a:prstGeom>
          <a:noFill/>
        </p:spPr>
        <p:txBody>
          <a:bodyPr wrap="square" rtlCol="0">
            <a:spAutoFit/>
          </a:bodyPr>
          <a:lstStyle/>
          <a:p>
            <a:r>
              <a:rPr lang="en-US" sz="1600" dirty="0" smtClean="0"/>
              <a:t>c=6 </a:t>
            </a:r>
            <a:r>
              <a:rPr lang="en-US" sz="1600" dirty="0" smtClean="0">
                <a:solidFill>
                  <a:srgbClr val="FF0000"/>
                </a:solidFill>
              </a:rPr>
              <a:t>✗</a:t>
            </a:r>
            <a:endParaRPr lang="en-US" sz="1600" dirty="0">
              <a:solidFill>
                <a:srgbClr val="FF0000"/>
              </a:solidFill>
              <a:latin typeface="Wingdings" panose="05000000000000000000" pitchFamily="2" charset="2"/>
            </a:endParaRPr>
          </a:p>
        </p:txBody>
      </p:sp>
      <p:sp>
        <p:nvSpPr>
          <p:cNvPr id="22" name="TextBox 21"/>
          <p:cNvSpPr txBox="1"/>
          <p:nvPr/>
        </p:nvSpPr>
        <p:spPr>
          <a:xfrm>
            <a:off x="2963520" y="6413854"/>
            <a:ext cx="846479" cy="584775"/>
          </a:xfrm>
          <a:prstGeom prst="rect">
            <a:avLst/>
          </a:prstGeom>
          <a:noFill/>
        </p:spPr>
        <p:txBody>
          <a:bodyPr wrap="square" rtlCol="0">
            <a:spAutoFit/>
          </a:bodyPr>
          <a:lstStyle/>
          <a:p>
            <a:r>
              <a:rPr lang="en-US" sz="1600" dirty="0" smtClean="0"/>
              <a:t>c=10 </a:t>
            </a:r>
            <a:r>
              <a:rPr lang="en-US" sz="1600" dirty="0">
                <a:solidFill>
                  <a:srgbClr val="009900"/>
                </a:solidFill>
              </a:rPr>
              <a:t>✓</a:t>
            </a:r>
            <a:endParaRPr lang="en-US" sz="1600" dirty="0">
              <a:solidFill>
                <a:srgbClr val="009900"/>
              </a:solidFill>
              <a:sym typeface="Symbol"/>
            </a:endParaRPr>
          </a:p>
          <a:p>
            <a:endParaRPr lang="en-US" sz="1600" dirty="0"/>
          </a:p>
        </p:txBody>
      </p:sp>
      <p:sp>
        <p:nvSpPr>
          <p:cNvPr id="23" name="TextBox 22"/>
          <p:cNvSpPr txBox="1"/>
          <p:nvPr/>
        </p:nvSpPr>
        <p:spPr>
          <a:xfrm>
            <a:off x="4208570" y="6407812"/>
            <a:ext cx="731520" cy="338554"/>
          </a:xfrm>
          <a:prstGeom prst="rect">
            <a:avLst/>
          </a:prstGeom>
          <a:noFill/>
        </p:spPr>
        <p:txBody>
          <a:bodyPr wrap="square" rtlCol="0">
            <a:spAutoFit/>
          </a:bodyPr>
          <a:lstStyle/>
          <a:p>
            <a:r>
              <a:rPr lang="en-US" sz="1600" dirty="0"/>
              <a:t>c=9 </a:t>
            </a:r>
            <a:r>
              <a:rPr lang="en-US" sz="1600" dirty="0">
                <a:solidFill>
                  <a:srgbClr val="009900"/>
                </a:solidFill>
              </a:rPr>
              <a:t>✓</a:t>
            </a:r>
            <a:endParaRPr lang="en-US" sz="1600" dirty="0"/>
          </a:p>
        </p:txBody>
      </p:sp>
      <p:sp>
        <p:nvSpPr>
          <p:cNvPr id="24" name="TextBox 23"/>
          <p:cNvSpPr txBox="1"/>
          <p:nvPr/>
        </p:nvSpPr>
        <p:spPr>
          <a:xfrm>
            <a:off x="5466546" y="6424921"/>
            <a:ext cx="827274" cy="338554"/>
          </a:xfrm>
          <a:prstGeom prst="rect">
            <a:avLst/>
          </a:prstGeom>
          <a:noFill/>
        </p:spPr>
        <p:txBody>
          <a:bodyPr wrap="square" rtlCol="0">
            <a:spAutoFit/>
          </a:bodyPr>
          <a:lstStyle/>
          <a:p>
            <a:r>
              <a:rPr lang="en-US" sz="1600" dirty="0"/>
              <a:t>c=11 </a:t>
            </a:r>
            <a:r>
              <a:rPr lang="en-US" sz="1600" dirty="0">
                <a:solidFill>
                  <a:srgbClr val="009900"/>
                </a:solidFill>
              </a:rPr>
              <a:t>✓</a:t>
            </a:r>
            <a:endParaRPr lang="en-US" sz="1600" dirty="0"/>
          </a:p>
        </p:txBody>
      </p:sp>
      <p:sp>
        <p:nvSpPr>
          <p:cNvPr id="25" name="TextBox 24"/>
          <p:cNvSpPr txBox="1"/>
          <p:nvPr/>
        </p:nvSpPr>
        <p:spPr>
          <a:xfrm>
            <a:off x="6715646" y="6424921"/>
            <a:ext cx="731520" cy="338554"/>
          </a:xfrm>
          <a:prstGeom prst="rect">
            <a:avLst/>
          </a:prstGeom>
          <a:noFill/>
        </p:spPr>
        <p:txBody>
          <a:bodyPr wrap="square" rtlCol="0">
            <a:spAutoFit/>
          </a:bodyPr>
          <a:lstStyle/>
          <a:p>
            <a:r>
              <a:rPr lang="en-US" sz="1600" dirty="0" smtClean="0"/>
              <a:t>c=9</a:t>
            </a:r>
            <a:r>
              <a:rPr lang="en-US" sz="1600" dirty="0" smtClean="0">
                <a:solidFill>
                  <a:srgbClr val="FF0000"/>
                </a:solidFill>
              </a:rPr>
              <a:t>✗</a:t>
            </a:r>
            <a:endParaRPr lang="en-US" sz="1600" dirty="0">
              <a:solidFill>
                <a:srgbClr val="FF0000"/>
              </a:solidFill>
              <a:latin typeface="Wingdings" panose="05000000000000000000" pitchFamily="2" charset="2"/>
            </a:endParaRPr>
          </a:p>
        </p:txBody>
      </p:sp>
      <p:sp>
        <p:nvSpPr>
          <p:cNvPr id="26" name="TextBox 25"/>
          <p:cNvSpPr txBox="1"/>
          <p:nvPr/>
        </p:nvSpPr>
        <p:spPr>
          <a:xfrm>
            <a:off x="7957995" y="6407306"/>
            <a:ext cx="992073" cy="338554"/>
          </a:xfrm>
          <a:prstGeom prst="rect">
            <a:avLst/>
          </a:prstGeom>
          <a:noFill/>
        </p:spPr>
        <p:txBody>
          <a:bodyPr wrap="square" rtlCol="0">
            <a:spAutoFit/>
          </a:bodyPr>
          <a:lstStyle/>
          <a:p>
            <a:r>
              <a:rPr lang="en-US" sz="1600" dirty="0" smtClean="0"/>
              <a:t>c=12</a:t>
            </a:r>
            <a:r>
              <a:rPr lang="en-US" sz="1600" dirty="0">
                <a:solidFill>
                  <a:prstClr val="black"/>
                </a:solidFill>
              </a:rPr>
              <a:t> </a:t>
            </a:r>
            <a:r>
              <a:rPr lang="en-US" sz="1600" dirty="0">
                <a:solidFill>
                  <a:srgbClr val="009900"/>
                </a:solidFill>
              </a:rPr>
              <a:t>✓</a:t>
            </a:r>
            <a:endParaRPr lang="en-US" sz="1600" dirty="0"/>
          </a:p>
        </p:txBody>
      </p:sp>
      <p:sp>
        <p:nvSpPr>
          <p:cNvPr id="27"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29" name="Table 28"/>
          <p:cNvGraphicFramePr>
            <a:graphicFrameLocks noGrp="1"/>
          </p:cNvGraphicFramePr>
          <p:nvPr>
            <p:extLst>
              <p:ext uri="{D42A27DB-BD31-4B8C-83A1-F6EECF244321}">
                <p14:modId xmlns:p14="http://schemas.microsoft.com/office/powerpoint/2010/main" val="233139909"/>
              </p:ext>
            </p:extLst>
          </p:nvPr>
        </p:nvGraphicFramePr>
        <p:xfrm>
          <a:off x="2755778" y="1377461"/>
          <a:ext cx="5464748" cy="1112520"/>
        </p:xfrm>
        <a:graphic>
          <a:graphicData uri="http://schemas.openxmlformats.org/drawingml/2006/table">
            <a:tbl>
              <a:tblPr firstRow="1" bandRow="1">
                <a:tableStyleId>{5940675A-B579-460E-94D1-54222C63F5DA}</a:tableStyleId>
              </a:tblPr>
              <a:tblGrid>
                <a:gridCol w="1717379"/>
                <a:gridCol w="624502"/>
                <a:gridCol w="624502"/>
                <a:gridCol w="559244"/>
                <a:gridCol w="646374"/>
                <a:gridCol w="646374"/>
                <a:gridCol w="646373"/>
              </a:tblGrid>
              <a:tr h="370840">
                <a:tc>
                  <a:txBody>
                    <a:bodyPr/>
                    <a:lstStyle/>
                    <a:p>
                      <a:pPr marL="0" indent="0">
                        <a:spcBef>
                          <a:spcPts val="600"/>
                        </a:spcBef>
                        <a:buNone/>
                      </a:pPr>
                      <a:r>
                        <a:rPr lang="en-US" sz="1800" b="1" dirty="0" smtClean="0">
                          <a:sym typeface="Symbol"/>
                        </a:rPr>
                        <a:t>np</a:t>
                      </a:r>
                      <a:r>
                        <a:rPr lang="en-US" sz="1800" baseline="0" dirty="0" smtClean="0">
                          <a:sym typeface="Symbol"/>
                        </a:rPr>
                        <a:t> </a:t>
                      </a:r>
                      <a:r>
                        <a:rPr lang="en-US" sz="1800" dirty="0" smtClean="0">
                          <a:sym typeface="Symbol"/>
                        </a:rPr>
                        <a:t>@ </a:t>
                      </a:r>
                      <a:r>
                        <a:rPr lang="en-US" sz="1800" b="0" kern="1200" baseline="0" dirty="0" smtClean="0">
                          <a:solidFill>
                            <a:srgbClr val="0000FF"/>
                          </a:solidFill>
                          <a:latin typeface="+mn-lt"/>
                          <a:ea typeface="+mn-ea"/>
                          <a:cs typeface="+mn-cs"/>
                          <a:sym typeface="Symbol"/>
                        </a:rPr>
                        <a:t>AQL=0.03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spcBef>
                          <a:spcPts val="600"/>
                        </a:spcBef>
                        <a:tabLst>
                          <a:tab pos="914400" algn="dec"/>
                        </a:tabLst>
                      </a:pPr>
                      <a:endParaRPr lang="en-US" sz="1800" kern="1200" dirty="0">
                        <a:solidFill>
                          <a:schemeClr val="tx1"/>
                        </a:solidFill>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chemeClr val="tx1"/>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b="1" dirty="0" err="1" smtClean="0">
                          <a:sym typeface="Symbol"/>
                        </a:rPr>
                        <a:t>nP</a:t>
                      </a:r>
                      <a:r>
                        <a:rPr lang="en-US" sz="1800" dirty="0" smtClean="0">
                          <a:sym typeface="Symbol"/>
                        </a:rPr>
                        <a:t> @ </a:t>
                      </a:r>
                      <a:r>
                        <a:rPr lang="en-US" sz="1800" kern="1200" baseline="0" dirty="0" smtClean="0">
                          <a:solidFill>
                            <a:srgbClr val="FF0000"/>
                          </a:solidFill>
                          <a:latin typeface="+mn-lt"/>
                          <a:ea typeface="+mn-ea"/>
                          <a:cs typeface="+mn-cs"/>
                          <a:sym typeface="Symbol"/>
                        </a:rPr>
                        <a:t>LTPD=0.08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tab pos="914400" algn="dec"/>
                        </a:tabLst>
                        <a:defRPr/>
                      </a:pPr>
                      <a:endParaRPr lang="en-US" sz="1800" kern="1200" dirty="0" smtClean="0">
                        <a:solidFill>
                          <a:srgbClr val="FF0000"/>
                        </a:solidFill>
                        <a:latin typeface="Wingdings" panose="05000000000000000000" pitchFamily="2" charset="2"/>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chemeClr val="tx1"/>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400" b="0" i="0" kern="1200" dirty="0">
                        <a:solidFill>
                          <a:srgbClr val="FF0000"/>
                        </a:solidFill>
                        <a:effectLst/>
                        <a:latin typeface="+mn-lt"/>
                        <a:ea typeface="+mn-ea"/>
                        <a:cs typeface="+mn-cs"/>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r>
              <a:tr h="370840">
                <a:tc>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sz="1800" b="1" kern="1200" dirty="0">
                          <a:solidFill>
                            <a:schemeClr val="tx1"/>
                          </a:solidFill>
                          <a:latin typeface="+mn-lt"/>
                          <a:ea typeface="+mn-ea"/>
                          <a:cs typeface="+mn-cs"/>
                          <a:sym typeface="Symbol"/>
                        </a:rPr>
                        <a:t>n</a:t>
                      </a:r>
                      <a:endParaRPr lang="en-US" sz="1800" b="1" kern="1200" dirty="0" smtClean="0">
                        <a:solidFill>
                          <a:schemeClr val="tx1"/>
                        </a:solidFill>
                        <a:latin typeface="+mn-lt"/>
                        <a:ea typeface="+mn-ea"/>
                        <a:cs typeface="+mn-cs"/>
                        <a:sym typeface="Symbo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Bef>
                          <a:spcPts val="600"/>
                        </a:spcBef>
                        <a:tabLst>
                          <a:tab pos="914400" algn="dec"/>
                        </a:tabLst>
                      </a:pPr>
                      <a:endParaRPr lang="en-US" sz="1800" kern="1200" dirty="0">
                        <a:solidFill>
                          <a:srgbClr val="FF0000"/>
                        </a:solidFill>
                        <a:latin typeface="Wingdings" panose="05000000000000000000" pitchFamily="2" charset="2"/>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kern="1200" dirty="0" smtClean="0">
                        <a:solidFill>
                          <a:srgbClr val="FF0000"/>
                        </a:solidFill>
                        <a:latin typeface="Wingdings" panose="05000000000000000000" pitchFamily="2" charset="2"/>
                        <a:ea typeface="+mn-ea"/>
                        <a:cs typeface="+mn-cs"/>
                      </a:endParaRPr>
                    </a:p>
                  </a:txBody>
                  <a:tcPr marL="0" marR="0" marT="0" marB="0" anchor="ctr">
                    <a:solidFill>
                      <a:schemeClr val="bg1"/>
                    </a:solidFill>
                  </a:tcPr>
                </a:tc>
                <a:tc>
                  <a:txBody>
                    <a:bodyPr/>
                    <a:lstStyle/>
                    <a:p>
                      <a:pPr algn="ctr">
                        <a:spcBef>
                          <a:spcPts val="600"/>
                        </a:spcBef>
                      </a:pPr>
                      <a:endParaRPr lang="en-US" sz="1800" dirty="0" smtClean="0">
                        <a:solidFill>
                          <a:srgbClr val="009900"/>
                        </a:solidFill>
                        <a:sym typeface="Symbol"/>
                      </a:endParaRPr>
                    </a:p>
                  </a:txBody>
                  <a:tcPr marL="0" marR="0" marT="0" marB="0" anchor="ctr">
                    <a:solidFill>
                      <a:schemeClr val="bg1"/>
                    </a:solidFill>
                  </a:tcPr>
                </a:tc>
              </a:tr>
            </a:tbl>
          </a:graphicData>
        </a:graphic>
      </p:graphicFrame>
      <p:sp>
        <p:nvSpPr>
          <p:cNvPr id="4" name="TextBox 3"/>
          <p:cNvSpPr txBox="1"/>
          <p:nvPr/>
        </p:nvSpPr>
        <p:spPr>
          <a:xfrm>
            <a:off x="4606670" y="1441278"/>
            <a:ext cx="351057"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3.0</a:t>
            </a:r>
          </a:p>
          <a:p>
            <a:pPr algn="ctr">
              <a:spcBef>
                <a:spcPts val="300"/>
              </a:spcBef>
              <a:spcAft>
                <a:spcPts val="300"/>
              </a:spcAft>
            </a:pPr>
            <a:r>
              <a:rPr lang="en-US" dirty="0" smtClean="0"/>
              <a:t>8.0</a:t>
            </a:r>
          </a:p>
          <a:p>
            <a:pPr algn="ctr">
              <a:spcBef>
                <a:spcPts val="300"/>
              </a:spcBef>
              <a:spcAft>
                <a:spcPts val="300"/>
              </a:spcAft>
            </a:pPr>
            <a:r>
              <a:rPr lang="en-US" dirty="0" smtClean="0"/>
              <a:t>100</a:t>
            </a:r>
            <a:endParaRPr lang="en-US" dirty="0"/>
          </a:p>
        </p:txBody>
      </p:sp>
      <p:sp>
        <p:nvSpPr>
          <p:cNvPr id="30" name="TextBox 29"/>
          <p:cNvSpPr txBox="1"/>
          <p:nvPr/>
        </p:nvSpPr>
        <p:spPr>
          <a:xfrm>
            <a:off x="5211995" y="1434904"/>
            <a:ext cx="408765"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6.0</a:t>
            </a:r>
          </a:p>
          <a:p>
            <a:pPr algn="ctr">
              <a:spcBef>
                <a:spcPts val="300"/>
              </a:spcBef>
              <a:spcAft>
                <a:spcPts val="300"/>
              </a:spcAft>
            </a:pPr>
            <a:r>
              <a:rPr lang="en-US" dirty="0" smtClean="0"/>
              <a:t>16.0</a:t>
            </a:r>
          </a:p>
          <a:p>
            <a:pPr algn="ctr">
              <a:spcBef>
                <a:spcPts val="300"/>
              </a:spcBef>
              <a:spcAft>
                <a:spcPts val="300"/>
              </a:spcAft>
            </a:pPr>
            <a:r>
              <a:rPr lang="en-US" dirty="0" smtClean="0"/>
              <a:t>200</a:t>
            </a:r>
            <a:endParaRPr lang="en-US" dirty="0"/>
          </a:p>
        </p:txBody>
      </p:sp>
      <p:sp>
        <p:nvSpPr>
          <p:cNvPr id="31" name="TextBox 30"/>
          <p:cNvSpPr txBox="1"/>
          <p:nvPr/>
        </p:nvSpPr>
        <p:spPr>
          <a:xfrm>
            <a:off x="5798603" y="1434904"/>
            <a:ext cx="408765"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5.4</a:t>
            </a:r>
          </a:p>
          <a:p>
            <a:pPr algn="ctr">
              <a:spcBef>
                <a:spcPts val="300"/>
              </a:spcBef>
              <a:spcAft>
                <a:spcPts val="300"/>
              </a:spcAft>
            </a:pPr>
            <a:r>
              <a:rPr lang="en-US" dirty="0" smtClean="0"/>
              <a:t>14.4</a:t>
            </a:r>
          </a:p>
          <a:p>
            <a:pPr algn="ctr">
              <a:spcBef>
                <a:spcPts val="300"/>
              </a:spcBef>
              <a:spcAft>
                <a:spcPts val="300"/>
              </a:spcAft>
            </a:pPr>
            <a:r>
              <a:rPr lang="en-US" dirty="0" smtClean="0"/>
              <a:t>180</a:t>
            </a:r>
            <a:endParaRPr lang="en-US" dirty="0"/>
          </a:p>
        </p:txBody>
      </p:sp>
      <p:sp>
        <p:nvSpPr>
          <p:cNvPr id="32" name="TextBox 31"/>
          <p:cNvSpPr txBox="1"/>
          <p:nvPr/>
        </p:nvSpPr>
        <p:spPr>
          <a:xfrm>
            <a:off x="6396479" y="1434904"/>
            <a:ext cx="408765"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6.6</a:t>
            </a:r>
          </a:p>
          <a:p>
            <a:pPr algn="ctr">
              <a:spcBef>
                <a:spcPts val="300"/>
              </a:spcBef>
              <a:spcAft>
                <a:spcPts val="300"/>
              </a:spcAft>
            </a:pPr>
            <a:r>
              <a:rPr lang="en-US" dirty="0" smtClean="0"/>
              <a:t>17.6</a:t>
            </a:r>
          </a:p>
          <a:p>
            <a:pPr algn="ctr">
              <a:spcBef>
                <a:spcPts val="300"/>
              </a:spcBef>
              <a:spcAft>
                <a:spcPts val="300"/>
              </a:spcAft>
            </a:pPr>
            <a:r>
              <a:rPr lang="en-US" dirty="0" smtClean="0"/>
              <a:t>220</a:t>
            </a:r>
            <a:endParaRPr lang="en-US" dirty="0"/>
          </a:p>
        </p:txBody>
      </p:sp>
      <p:sp>
        <p:nvSpPr>
          <p:cNvPr id="33" name="TextBox 32"/>
          <p:cNvSpPr txBox="1"/>
          <p:nvPr/>
        </p:nvSpPr>
        <p:spPr>
          <a:xfrm>
            <a:off x="7047111" y="1434904"/>
            <a:ext cx="408765"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4.8</a:t>
            </a:r>
          </a:p>
          <a:p>
            <a:pPr algn="ctr">
              <a:spcBef>
                <a:spcPts val="300"/>
              </a:spcBef>
              <a:spcAft>
                <a:spcPts val="300"/>
              </a:spcAft>
            </a:pPr>
            <a:r>
              <a:rPr lang="en-US" dirty="0" smtClean="0"/>
              <a:t>12.8</a:t>
            </a:r>
          </a:p>
          <a:p>
            <a:pPr algn="ctr">
              <a:spcBef>
                <a:spcPts val="300"/>
              </a:spcBef>
              <a:spcAft>
                <a:spcPts val="300"/>
              </a:spcAft>
            </a:pPr>
            <a:r>
              <a:rPr lang="en-US" dirty="0" smtClean="0"/>
              <a:t>160</a:t>
            </a:r>
            <a:endParaRPr lang="en-US" dirty="0"/>
          </a:p>
        </p:txBody>
      </p:sp>
      <p:sp>
        <p:nvSpPr>
          <p:cNvPr id="34" name="TextBox 33"/>
          <p:cNvSpPr txBox="1"/>
          <p:nvPr/>
        </p:nvSpPr>
        <p:spPr>
          <a:xfrm>
            <a:off x="7691880" y="1434904"/>
            <a:ext cx="408766"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t>7.2</a:t>
            </a:r>
          </a:p>
          <a:p>
            <a:pPr algn="ctr">
              <a:spcBef>
                <a:spcPts val="300"/>
              </a:spcBef>
              <a:spcAft>
                <a:spcPts val="300"/>
              </a:spcAft>
            </a:pPr>
            <a:r>
              <a:rPr lang="en-US" dirty="0" smtClean="0"/>
              <a:t>19.2</a:t>
            </a:r>
          </a:p>
          <a:p>
            <a:pPr algn="ctr">
              <a:spcBef>
                <a:spcPts val="300"/>
              </a:spcBef>
              <a:spcAft>
                <a:spcPts val="300"/>
              </a:spcAft>
            </a:pPr>
            <a:r>
              <a:rPr lang="en-US" dirty="0" smtClean="0"/>
              <a:t>240</a:t>
            </a:r>
            <a:endParaRPr lang="en-US" dirty="0"/>
          </a:p>
        </p:txBody>
      </p:sp>
    </p:spTree>
    <p:extLst>
      <p:ext uri="{BB962C8B-B14F-4D97-AF65-F5344CB8AC3E}">
        <p14:creationId xmlns:p14="http://schemas.microsoft.com/office/powerpoint/2010/main" val="3718049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chart seriesIdx="-4" categoryIdx="0" bldStep="category"/>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graphicEl>
                                              <a:chart seriesIdx="-4" categoryIdx="1" bldStep="category"/>
                                            </p:graphicEl>
                                          </p:spTgt>
                                        </p:tgtEl>
                                        <p:attrNameLst>
                                          <p:attrName>style.visibility</p:attrName>
                                        </p:attrNameLst>
                                      </p:cBhvr>
                                      <p:to>
                                        <p:strVal val="visible"/>
                                      </p:to>
                                    </p:set>
                                  </p:childTnLst>
                                </p:cTn>
                              </p:par>
                            </p:childTnLst>
                          </p:cTn>
                        </p:par>
                        <p:par>
                          <p:cTn id="24" fill="hold">
                            <p:stCondLst>
                              <p:cond delay="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chart seriesIdx="-4" categoryIdx="2" bldStep="category"/>
                                            </p:graphicEl>
                                          </p:spTgt>
                                        </p:tgtEl>
                                        <p:attrNameLst>
                                          <p:attrName>style.visibility</p:attrName>
                                        </p:attrNameLst>
                                      </p:cBhvr>
                                      <p:to>
                                        <p:strVal val="visible"/>
                                      </p:to>
                                    </p:set>
                                  </p:childTnLst>
                                </p:cTn>
                              </p:par>
                            </p:childTnLst>
                          </p:cTn>
                        </p:par>
                        <p:par>
                          <p:cTn id="39" fill="hold">
                            <p:stCondLst>
                              <p:cond delay="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5">
                                            <p:graphicEl>
                                              <a:chart seriesIdx="-4" categoryIdx="3" bldStep="category"/>
                                            </p:graphicEl>
                                          </p:spTgt>
                                        </p:tgtEl>
                                        <p:attrNameLst>
                                          <p:attrName>style.visibility</p:attrName>
                                        </p:attrNameLst>
                                      </p:cBhvr>
                                      <p:to>
                                        <p:strVal val="visible"/>
                                      </p:to>
                                    </p:set>
                                  </p:childTnLst>
                                </p:cTn>
                              </p:par>
                            </p:childTnLst>
                          </p:cTn>
                        </p:par>
                        <p:par>
                          <p:cTn id="54" fill="hold">
                            <p:stCondLst>
                              <p:cond delay="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childTnLst>
                                </p:cTn>
                              </p:par>
                              <p:par>
                                <p:cTn id="62" presetID="10"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
                                            <p:graphicEl>
                                              <a:chart seriesIdx="-4" categoryIdx="4" bldStep="category"/>
                                            </p:graphicEl>
                                          </p:spTgt>
                                        </p:tgtEl>
                                        <p:attrNameLst>
                                          <p:attrName>style.visibility</p:attrName>
                                        </p:attrNameLst>
                                      </p:cBhvr>
                                      <p:to>
                                        <p:strVal val="visible"/>
                                      </p:to>
                                    </p:set>
                                  </p:childTnLst>
                                </p:cTn>
                              </p:par>
                            </p:childTnLst>
                          </p:cTn>
                        </p:par>
                        <p:par>
                          <p:cTn id="69" fill="hold">
                            <p:stCondLst>
                              <p:cond delay="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childTnLst>
                                </p:cTn>
                              </p:par>
                              <p:par>
                                <p:cTn id="77" presetID="10"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5">
                                            <p:graphicEl>
                                              <a:chart seriesIdx="-4" categoryIdx="5" bldStep="category"/>
                                            </p:graphicEl>
                                          </p:spTgt>
                                        </p:tgtEl>
                                        <p:attrNameLst>
                                          <p:attrName>style.visibility</p:attrName>
                                        </p:attrNameLst>
                                      </p:cBhvr>
                                      <p:to>
                                        <p:strVal val="visible"/>
                                      </p:to>
                                    </p:set>
                                  </p:childTnLst>
                                </p:cTn>
                              </p:par>
                            </p:childTnLst>
                          </p:cTn>
                        </p:par>
                        <p:par>
                          <p:cTn id="84" fill="hold">
                            <p:stCondLst>
                              <p:cond delay="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childTnLst>
                                </p:cTn>
                              </p:par>
                              <p:par>
                                <p:cTn id="92" presetID="10"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5">
                                            <p:graphicEl>
                                              <a:chart seriesIdx="-4" categoryIdx="6" bldStep="category"/>
                                            </p:graphicEl>
                                          </p:spTgt>
                                        </p:tgtEl>
                                        <p:attrNameLst>
                                          <p:attrName>style.visibility</p:attrName>
                                        </p:attrNameLst>
                                      </p:cBhvr>
                                      <p:to>
                                        <p:strVal val="visible"/>
                                      </p:to>
                                    </p:set>
                                  </p:childTnLst>
                                </p:cTn>
                              </p:par>
                            </p:childTnLst>
                          </p:cTn>
                        </p:par>
                        <p:par>
                          <p:cTn id="99" fill="hold">
                            <p:stCondLst>
                              <p:cond delay="0"/>
                            </p:stCondLst>
                            <p:childTnLst>
                              <p:par>
                                <p:cTn id="100" presetID="10"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category"/>
        </p:bldSub>
      </p:bldGraphic>
      <p:bldP spid="15" grpId="0" uiExpand="1"/>
      <p:bldP spid="16" grpId="0" uiExpand="1"/>
      <p:bldP spid="17" grpId="0" uiExpand="1"/>
      <p:bldP spid="18" grpId="0" uiExpand="1"/>
      <p:bldP spid="19" grpId="0" uiExpand="1"/>
      <p:bldP spid="20" grpId="0" uiExpand="1"/>
      <p:bldP spid="21" grpId="0" uiExpand="1"/>
      <p:bldP spid="22" grpId="0" uiExpand="1"/>
      <p:bldP spid="23" grpId="0" uiExpand="1"/>
      <p:bldP spid="24" grpId="0" uiExpand="1"/>
      <p:bldP spid="25" grpId="0" uiExpand="1"/>
      <p:bldP spid="26" grpId="0"/>
      <p:bldP spid="4"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5" y="0"/>
            <a:ext cx="9123329"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Finding ‘n’ &amp; ‘c’ by Trial &amp; Error … </a:t>
            </a:r>
            <a:r>
              <a:rPr lang="en-US" sz="2800" b="1" dirty="0" smtClean="0">
                <a:solidFill>
                  <a:srgbClr val="FF0000"/>
                </a:solidFill>
                <a:effectLst>
                  <a:outerShdw blurRad="38100" dist="38100" dir="2700000" algn="tl">
                    <a:srgbClr val="000000">
                      <a:alpha val="43137"/>
                    </a:srgbClr>
                  </a:outerShdw>
                </a:effectLst>
                <a:sym typeface="Symbol"/>
              </a:rPr>
              <a:t>3/5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798396" y="-11091"/>
            <a:ext cx="365126" cy="365125"/>
          </a:xfrm>
        </p:spPr>
        <p:txBody>
          <a:bodyPr/>
          <a:lstStyle/>
          <a:p>
            <a:fld id="{B6F15528-21DE-4FAA-801E-634DDDAF4B2B}" type="slidenum">
              <a:rPr lang="en-US" b="1" smtClean="0">
                <a:solidFill>
                  <a:prstClr val="black"/>
                </a:solidFill>
              </a:rPr>
              <a:pPr/>
              <a:t>31</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3"/>
          <p:cNvSpPr>
            <a:spLocks noGrp="1"/>
          </p:cNvSpPr>
          <p:nvPr>
            <p:ph type="ftr" sz="quarter" idx="11"/>
          </p:nvPr>
        </p:nvSpPr>
        <p:spPr>
          <a:xfrm rot="5400000" flipH="1">
            <a:off x="8447559" y="3260077"/>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4213113683"/>
              </p:ext>
            </p:extLst>
          </p:nvPr>
        </p:nvGraphicFramePr>
        <p:xfrm>
          <a:off x="0" y="4133594"/>
          <a:ext cx="9130146" cy="2595880"/>
        </p:xfrm>
        <a:graphic>
          <a:graphicData uri="http://schemas.openxmlformats.org/drawingml/2006/table">
            <a:tbl>
              <a:tblPr firstRow="1" bandRow="1">
                <a:tableStyleId>{5940675A-B579-460E-94D1-54222C63F5DA}</a:tableStyleId>
              </a:tblPr>
              <a:tblGrid>
                <a:gridCol w="1305532"/>
                <a:gridCol w="370868"/>
                <a:gridCol w="609600"/>
                <a:gridCol w="609600"/>
                <a:gridCol w="545900"/>
                <a:gridCol w="630951"/>
                <a:gridCol w="130105"/>
                <a:gridCol w="500846"/>
                <a:gridCol w="385169"/>
                <a:gridCol w="245781"/>
                <a:gridCol w="630951"/>
                <a:gridCol w="630951"/>
                <a:gridCol w="630951"/>
                <a:gridCol w="308316"/>
                <a:gridCol w="332723"/>
                <a:gridCol w="630951"/>
                <a:gridCol w="630951"/>
              </a:tblGrid>
              <a:tr h="370840">
                <a:tc>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dirty="0" smtClean="0"/>
                        <a:t>TARGETS</a:t>
                      </a:r>
                      <a:r>
                        <a:rPr lang="en-US" sz="1800" dirty="0" smtClean="0">
                          <a:sym typeface="Symbol"/>
                        </a:rPr>
                        <a:t>→</a:t>
                      </a:r>
                      <a:endParaRPr lang="en-US" dirty="0" smtClean="0"/>
                    </a:p>
                  </a:txBody>
                  <a:tcPr>
                    <a:solidFill>
                      <a:schemeClr val="accent6">
                        <a:lumMod val="20000"/>
                        <a:lumOff val="80000"/>
                      </a:schemeClr>
                    </a:solidFill>
                  </a:tcPr>
                </a:tc>
                <a:tc gridSpan="6">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baseline="0" dirty="0" smtClean="0"/>
                        <a:t>P of </a:t>
                      </a:r>
                      <a:r>
                        <a:rPr lang="el-GR" altLang="en-US" sz="1800" dirty="0" smtClean="0"/>
                        <a:t>λ</a:t>
                      </a:r>
                      <a:r>
                        <a:rPr lang="en-US" altLang="en-US" sz="1800" baseline="-25000" dirty="0" smtClean="0"/>
                        <a:t>AQL</a:t>
                      </a:r>
                      <a:endParaRPr lang="en-US" dirty="0" smtClean="0"/>
                    </a:p>
                  </a:txBody>
                  <a:tcPr>
                    <a:solidFill>
                      <a:schemeClr val="accent6">
                        <a:lumMod val="20000"/>
                        <a:lumOff val="80000"/>
                      </a:schemeClr>
                    </a:solidFill>
                  </a:tcPr>
                </a:tc>
                <a:tc hMerge="1">
                  <a:txBody>
                    <a:bodyPr/>
                    <a:lstStyle/>
                    <a:p>
                      <a:pPr marL="0" indent="0" algn="ctr"/>
                      <a:endParaRPr lang="en-US" b="1" dirty="0"/>
                    </a:p>
                  </a:txBody>
                  <a:tcPr>
                    <a:solidFill>
                      <a:schemeClr val="accent3">
                        <a:lumMod val="20000"/>
                        <a:lumOff val="80000"/>
                      </a:schemeClr>
                    </a:solidFill>
                  </a:tcPr>
                </a:tc>
                <a:tc hMerge="1">
                  <a:txBody>
                    <a:bodyPr/>
                    <a:lstStyle/>
                    <a:p>
                      <a:endParaRPr lang="en-US"/>
                    </a:p>
                  </a:txBody>
                  <a:tcPr/>
                </a:tc>
                <a:tc hMerge="1">
                  <a:txBody>
                    <a:bodyPr/>
                    <a:lstStyle/>
                    <a:p>
                      <a:pPr marL="0" marR="0" indent="0" algn="r" defTabSz="914400" rtl="0" eaLnBrk="1" fontAlgn="auto" latinLnBrk="0" hangingPunct="1">
                        <a:lnSpc>
                          <a:spcPct val="100000"/>
                        </a:lnSpc>
                        <a:spcBef>
                          <a:spcPts val="600"/>
                        </a:spcBef>
                        <a:spcAft>
                          <a:spcPts val="0"/>
                        </a:spcAft>
                        <a:buClrTx/>
                        <a:buSzTx/>
                        <a:buFontTx/>
                        <a:buNone/>
                        <a:tabLst/>
                        <a:defRPr/>
                      </a:pPr>
                      <a:endParaRPr lang="en-US" dirty="0" smtClean="0"/>
                    </a:p>
                  </a:txBody>
                  <a:tcPr>
                    <a:solidFill>
                      <a:schemeClr val="accent6">
                        <a:lumMod val="20000"/>
                        <a:lumOff val="80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u="sng" baseline="0" dirty="0" smtClean="0"/>
                        <a:t>&gt;</a:t>
                      </a:r>
                      <a:r>
                        <a:rPr lang="en-US" u="none" baseline="0" dirty="0" smtClean="0"/>
                        <a:t> </a:t>
                      </a:r>
                      <a:r>
                        <a:rPr lang="en-US" baseline="0" dirty="0" smtClean="0"/>
                        <a:t>0.95</a:t>
                      </a:r>
                      <a:endParaRPr lang="en-US" dirty="0" smtClean="0"/>
                    </a:p>
                  </a:txBody>
                  <a:tcPr>
                    <a:solidFill>
                      <a:schemeClr val="accent6">
                        <a:lumMod val="20000"/>
                        <a:lumOff val="80000"/>
                      </a:schemeClr>
                    </a:solidFill>
                  </a:tcPr>
                </a:tc>
                <a:tc hMerge="1">
                  <a:txBody>
                    <a:bodyPr/>
                    <a:lstStyle/>
                    <a:p>
                      <a:endParaRPr lang="en-US"/>
                    </a:p>
                  </a:txBody>
                  <a:tcPr/>
                </a:tc>
                <a:tc gridSpan="5">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baseline="0" dirty="0" smtClean="0"/>
                        <a:t>P of </a:t>
                      </a:r>
                      <a:r>
                        <a:rPr lang="el-GR" altLang="en-US" sz="1800" dirty="0" smtClean="0"/>
                        <a:t>λ</a:t>
                      </a:r>
                      <a:r>
                        <a:rPr lang="en-US" altLang="en-US" sz="1800" baseline="-25000" dirty="0" smtClean="0"/>
                        <a:t>LTPD</a:t>
                      </a:r>
                      <a:r>
                        <a:rPr lang="en-US" baseline="0" dirty="0" smtClean="0"/>
                        <a:t> </a:t>
                      </a:r>
                      <a:r>
                        <a:rPr lang="en-US" u="sng" baseline="0" dirty="0" smtClean="0"/>
                        <a:t>&lt;</a:t>
                      </a:r>
                      <a:endParaRPr lang="en-US" dirty="0" smtClean="0"/>
                    </a:p>
                  </a:txBody>
                  <a:tcPr>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u="sng" dirty="0" smtClean="0"/>
                        <a:t>&lt;</a:t>
                      </a:r>
                      <a:r>
                        <a:rPr lang="en-US" u="none" dirty="0" smtClean="0"/>
                        <a:t> </a:t>
                      </a:r>
                      <a:r>
                        <a:rPr lang="en-US" dirty="0" smtClean="0"/>
                        <a:t>0.10</a:t>
                      </a:r>
                    </a:p>
                  </a:txBody>
                  <a:tcPr>
                    <a:solidFill>
                      <a:schemeClr val="accent6">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smtClean="0"/>
                    </a:p>
                  </a:txBody>
                  <a:tcPr>
                    <a:solidFill>
                      <a:schemeClr val="accent6">
                        <a:lumMod val="20000"/>
                        <a:lumOff val="80000"/>
                      </a:schemeClr>
                    </a:solidFill>
                  </a:tcPr>
                </a:tc>
              </a:tr>
              <a:tr h="370840">
                <a:tc gridSpan="2">
                  <a:txBody>
                    <a:bodyPr/>
                    <a:lstStyle/>
                    <a:p>
                      <a:pPr marL="0" indent="0" algn="ctr">
                        <a:spcBef>
                          <a:spcPts val="600"/>
                        </a:spcBef>
                        <a:buNone/>
                      </a:pPr>
                      <a:r>
                        <a:rPr lang="en-US" b="1" dirty="0" smtClean="0"/>
                        <a:t>p</a:t>
                      </a:r>
                      <a:endParaRPr lang="en-US" dirty="0"/>
                    </a:p>
                  </a:txBody>
                  <a:tcPr>
                    <a:solidFill>
                      <a:schemeClr val="accent3">
                        <a:lumMod val="20000"/>
                        <a:lumOff val="80000"/>
                      </a:schemeClr>
                    </a:solidFill>
                  </a:tcPr>
                </a:tc>
                <a:tc hMerge="1">
                  <a:txBody>
                    <a:bodyPr/>
                    <a:lstStyle/>
                    <a:p>
                      <a:endParaRPr lang="en-US"/>
                    </a:p>
                  </a:txBody>
                  <a:tcPr/>
                </a:tc>
                <a:tc gridSpan="14">
                  <a:txBody>
                    <a:bodyPr/>
                    <a:lstStyle/>
                    <a:p>
                      <a:pPr marL="0" indent="0" algn="ctr"/>
                      <a:r>
                        <a:rPr lang="en-US" b="1" dirty="0" smtClean="0"/>
                        <a:t>P</a:t>
                      </a:r>
                      <a:endParaRPr lang="en-US" b="1" dirty="0"/>
                    </a:p>
                  </a:txBody>
                  <a:tcPr>
                    <a:solidFill>
                      <a:schemeClr val="accent3">
                        <a:lumMod val="20000"/>
                        <a:lumOff val="80000"/>
                      </a:schemeClr>
                    </a:solidFill>
                  </a:tcPr>
                </a:tc>
                <a:tc hMerge="1">
                  <a:txBody>
                    <a:bodyPr/>
                    <a:lstStyle/>
                    <a:p>
                      <a:pPr algn="ctr"/>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a:p>
                  </a:txBody>
                  <a:tcPr/>
                </a:tc>
                <a:tc hMerge="1">
                  <a:txBody>
                    <a:bodyPr/>
                    <a:lstStyle/>
                    <a:p>
                      <a:endParaRPr lang="en-US" dirty="0"/>
                    </a:p>
                  </a:txBody>
                  <a:tcPr>
                    <a:solidFill>
                      <a:schemeClr val="accent3">
                        <a:lumMod val="20000"/>
                        <a:lumOff val="80000"/>
                      </a:schemeClr>
                    </a:solidFill>
                  </a:tcPr>
                </a:tc>
                <a:tc hMerge="1">
                  <a:txBody>
                    <a:bodyPr/>
                    <a:lstStyle/>
                    <a:p>
                      <a:endParaRPr lang="en-US"/>
                    </a:p>
                  </a:txBody>
                  <a:tcPr/>
                </a:tc>
                <a:tc hMerge="1">
                  <a:txBody>
                    <a:bodyPr/>
                    <a:lstStyle/>
                    <a:p>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hMerge="1">
                  <a:txBody>
                    <a:bodyPr/>
                    <a:lstStyle/>
                    <a:p>
                      <a:endParaRPr lang="en-US"/>
                    </a:p>
                  </a:txBody>
                  <a:tcPr/>
                </a:tc>
                <a:tc hMerge="1">
                  <a:txBody>
                    <a:bodyPr/>
                    <a:lstStyle/>
                    <a:p>
                      <a:endParaRPr lang="en-US" dirty="0"/>
                    </a:p>
                  </a:txBody>
                  <a:tcPr>
                    <a:solidFill>
                      <a:schemeClr val="accent3">
                        <a:lumMod val="20000"/>
                        <a:lumOff val="80000"/>
                      </a:schemeClr>
                    </a:solidFill>
                  </a:tcPr>
                </a:tc>
                <a:tc>
                  <a:txBody>
                    <a:bodyPr/>
                    <a:lstStyle/>
                    <a:p>
                      <a:pPr marL="0" indent="0" algn="ctr"/>
                      <a:endParaRPr lang="en-US" b="1" dirty="0"/>
                    </a:p>
                  </a:txBody>
                  <a:tcPr>
                    <a:solidFill>
                      <a:schemeClr val="accent3">
                        <a:lumMod val="20000"/>
                        <a:lumOff val="80000"/>
                      </a:schemeClr>
                    </a:solidFill>
                  </a:tcPr>
                </a:tc>
              </a:tr>
              <a:tr h="370840">
                <a:tc gridSpan="2">
                  <a:txBody>
                    <a:bodyPr/>
                    <a:lstStyle/>
                    <a:p>
                      <a:pPr marL="0" indent="0">
                        <a:spcBef>
                          <a:spcPts val="600"/>
                        </a:spcBef>
                        <a:buNone/>
                      </a:pPr>
                      <a:r>
                        <a:rPr lang="en-US" sz="1800" b="1" dirty="0" smtClean="0">
                          <a:sym typeface="Symbol"/>
                        </a:rPr>
                        <a:t>P</a:t>
                      </a:r>
                      <a:r>
                        <a:rPr lang="en-US" sz="1800" baseline="0" dirty="0" smtClean="0">
                          <a:sym typeface="Symbol"/>
                        </a:rPr>
                        <a:t> </a:t>
                      </a:r>
                      <a:r>
                        <a:rPr lang="en-US" sz="1800" dirty="0" smtClean="0">
                          <a:sym typeface="Symbol"/>
                        </a:rPr>
                        <a:t>@ </a:t>
                      </a:r>
                      <a:r>
                        <a:rPr lang="en-US" sz="1800" b="0" kern="1200" baseline="0" dirty="0" smtClean="0">
                          <a:solidFill>
                            <a:srgbClr val="0000FF"/>
                          </a:solidFill>
                          <a:latin typeface="+mn-lt"/>
                          <a:ea typeface="+mn-ea"/>
                          <a:cs typeface="+mn-cs"/>
                          <a:sym typeface="Symbol"/>
                        </a:rPr>
                        <a:t>AQL=0.03</a:t>
                      </a:r>
                    </a:p>
                  </a:txBody>
                  <a:tcPr>
                    <a:solidFill>
                      <a:schemeClr val="accent5">
                        <a:lumMod val="20000"/>
                        <a:lumOff val="80000"/>
                      </a:schemeClr>
                    </a:solidFill>
                  </a:tcPr>
                </a:tc>
                <a:tc hMerge="1">
                  <a:txBody>
                    <a:bodyPr/>
                    <a:lstStyle/>
                    <a:p>
                      <a:endParaRPr lang="en-US"/>
                    </a:p>
                  </a:txBody>
                  <a:tcPr/>
                </a:tc>
                <a:tc>
                  <a:txBody>
                    <a:bodyPr/>
                    <a:lstStyle/>
                    <a:p>
                      <a:pPr algn="ctr">
                        <a:spcBef>
                          <a:spcPts val="600"/>
                        </a:spcBef>
                        <a:tabLst>
                          <a:tab pos="914400" algn="dec"/>
                        </a:tabLst>
                      </a:pPr>
                      <a:r>
                        <a:rPr lang="en-US" sz="1800" kern="1200" dirty="0" smtClean="0">
                          <a:solidFill>
                            <a:schemeClr val="tx1"/>
                          </a:solidFill>
                          <a:latin typeface="+mn-lt"/>
                          <a:ea typeface="+mn-ea"/>
                          <a:cs typeface="+mn-cs"/>
                        </a:rPr>
                        <a:t>.966</a:t>
                      </a:r>
                      <a:endParaRPr lang="en-US" sz="1800" kern="1200" dirty="0">
                        <a:solidFill>
                          <a:schemeClr val="tx1"/>
                        </a:solidFill>
                        <a:latin typeface="+mn-lt"/>
                        <a:ea typeface="+mn-ea"/>
                        <a:cs typeface="+mn-cs"/>
                      </a:endParaRPr>
                    </a:p>
                  </a:txBody>
                  <a:tcPr marL="0" marR="0" marT="0" marB="0" anchor="ctr"/>
                </a:tc>
                <a:tc>
                  <a:txBody>
                    <a:bodyPr/>
                    <a:lstStyle/>
                    <a:p>
                      <a:pPr algn="ctr">
                        <a:spcBef>
                          <a:spcPts val="600"/>
                        </a:spcBef>
                      </a:pPr>
                      <a:r>
                        <a:rPr lang="en-US" sz="1800" dirty="0" smtClean="0">
                          <a:solidFill>
                            <a:schemeClr val="tx1"/>
                          </a:solidFill>
                          <a:sym typeface="Symbol"/>
                        </a:rPr>
                        <a:t>.957</a:t>
                      </a: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.951</a:t>
                      </a: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.963</a:t>
                      </a:r>
                      <a:endParaRPr lang="en-US" dirty="0">
                        <a:solidFill>
                          <a:schemeClr val="tx1"/>
                        </a:solidFil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.975</a:t>
                      </a:r>
                      <a:endParaRPr lang="en-US" dirty="0">
                        <a:solidFill>
                          <a:schemeClr val="tx1"/>
                        </a:solidFill>
                      </a:endParaRPr>
                    </a:p>
                  </a:txBody>
                  <a:tcPr marL="0" marR="0" marT="0" marB="0" anchor="ct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.967</a:t>
                      </a:r>
                      <a:endParaRPr lang="en-US" dirty="0">
                        <a:solidFill>
                          <a:schemeClr val="tx1"/>
                        </a:solidFil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r>
              <a:tr h="370840">
                <a:tc gridSpan="2">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b="1" dirty="0" smtClean="0">
                          <a:sym typeface="Symbol"/>
                        </a:rPr>
                        <a:t>P</a:t>
                      </a:r>
                      <a:r>
                        <a:rPr lang="en-US" sz="1800" dirty="0" smtClean="0">
                          <a:sym typeface="Symbol"/>
                        </a:rPr>
                        <a:t> @ </a:t>
                      </a:r>
                      <a:r>
                        <a:rPr lang="en-US" sz="1800" kern="1200" baseline="0" dirty="0" smtClean="0">
                          <a:solidFill>
                            <a:srgbClr val="FF0000"/>
                          </a:solidFill>
                          <a:latin typeface="+mn-lt"/>
                          <a:ea typeface="+mn-ea"/>
                          <a:cs typeface="+mn-cs"/>
                          <a:sym typeface="Symbol"/>
                        </a:rPr>
                        <a:t>LTPD=0.08</a:t>
                      </a:r>
                    </a:p>
                  </a:txBody>
                  <a:tcPr>
                    <a:solidFill>
                      <a:schemeClr val="accent5">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tab pos="914400" algn="dec"/>
                        </a:tabLst>
                        <a:defRPr/>
                      </a:pPr>
                      <a:r>
                        <a:rPr lang="en-US" sz="1800" kern="1200" dirty="0" smtClean="0">
                          <a:solidFill>
                            <a:schemeClr val="tx1"/>
                          </a:solidFill>
                          <a:latin typeface="+mn-lt"/>
                          <a:ea typeface="+mn-ea"/>
                          <a:cs typeface="+mn-cs"/>
                        </a:rPr>
                        <a:t>.313</a:t>
                      </a:r>
                      <a:r>
                        <a:rPr lang="en-US" sz="1400" b="0" i="0" kern="1200" dirty="0" smtClean="0">
                          <a:solidFill>
                            <a:srgbClr val="FF0000"/>
                          </a:solidFill>
                          <a:effectLst/>
                          <a:latin typeface="+mn-lt"/>
                          <a:ea typeface="+mn-ea"/>
                          <a:cs typeface="+mn-cs"/>
                        </a:rPr>
                        <a:t>✗</a:t>
                      </a:r>
                      <a:endParaRPr lang="en-US" sz="1800" kern="1200" dirty="0" smtClean="0">
                        <a:solidFill>
                          <a:srgbClr val="FF0000"/>
                        </a:solidFill>
                        <a:latin typeface="Wingdings" panose="05000000000000000000" pitchFamily="2" charset="2"/>
                        <a:ea typeface="+mn-ea"/>
                        <a:cs typeface="+mn-cs"/>
                      </a:endParaRPr>
                    </a:p>
                  </a:txBody>
                  <a:tcPr marL="0" marR="0" marT="0" marB="0" anchor="ctr"/>
                </a:tc>
                <a:tc>
                  <a:txBody>
                    <a:bodyPr/>
                    <a:lstStyle/>
                    <a:p>
                      <a:pPr algn="ctr">
                        <a:spcBef>
                          <a:spcPts val="600"/>
                        </a:spcBef>
                      </a:pPr>
                      <a:r>
                        <a:rPr lang="en-US" sz="1800" dirty="0" smtClean="0">
                          <a:solidFill>
                            <a:schemeClr val="tx1"/>
                          </a:solidFill>
                          <a:sym typeface="Symbol"/>
                        </a:rPr>
                        <a:t>.077</a:t>
                      </a:r>
                      <a:r>
                        <a:rPr lang="en-US" sz="1400" b="0" i="0" kern="1200" dirty="0" smtClean="0">
                          <a:solidFill>
                            <a:srgbClr val="009900"/>
                          </a:solidFill>
                          <a:effectLst/>
                          <a:latin typeface="+mn-lt"/>
                          <a:ea typeface="+mn-ea"/>
                          <a:cs typeface="+mn-cs"/>
                        </a:rPr>
                        <a:t>✓</a:t>
                      </a:r>
                      <a:endParaRPr lang="en-US" sz="1800" dirty="0" smtClean="0">
                        <a:solidFill>
                          <a:schemeClr val="tx1"/>
                        </a:solidFill>
                        <a:sym typeface="Symbo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.092</a:t>
                      </a:r>
                      <a:r>
                        <a:rPr kumimoji="0" lang="en-US" sz="1400" b="0" i="0" u="none" strike="noStrike" kern="1200" cap="none" spc="0" normalizeH="0" baseline="0" noProof="0" dirty="0" smtClean="0">
                          <a:ln>
                            <a:noFill/>
                          </a:ln>
                          <a:solidFill>
                            <a:srgbClr val="009900"/>
                          </a:solidFill>
                          <a:effectLst/>
                          <a:uLnTx/>
                          <a:uFillTx/>
                          <a:latin typeface="+mn-lt"/>
                          <a:ea typeface="+mn-ea"/>
                          <a:cs typeface="+mn-cs"/>
                        </a:rPr>
                        <a:t>✓</a:t>
                      </a: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.065</a:t>
                      </a:r>
                      <a:r>
                        <a:rPr kumimoji="0" lang="en-US" sz="1400" b="0" i="0" u="none" strike="noStrike" kern="1200" cap="none" spc="0" normalizeH="0" baseline="0" noProof="0" dirty="0" smtClean="0">
                          <a:ln>
                            <a:noFill/>
                          </a:ln>
                          <a:solidFill>
                            <a:srgbClr val="009900"/>
                          </a:solidFill>
                          <a:effectLst/>
                          <a:uLnTx/>
                          <a:uFillTx/>
                          <a:latin typeface="+mn-lt"/>
                          <a:ea typeface="+mn-ea"/>
                          <a:cs typeface="+mn-cs"/>
                        </a:rPr>
                        <a:t>✓</a:t>
                      </a:r>
                      <a:endParaRPr lang="en-US" dirty="0">
                        <a:solidFill>
                          <a:schemeClr val="tx1"/>
                        </a:solidFil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.179</a:t>
                      </a:r>
                      <a:r>
                        <a:rPr lang="en-US" sz="1400" b="0" i="0" kern="1200" dirty="0" smtClean="0">
                          <a:solidFill>
                            <a:srgbClr val="FF0000"/>
                          </a:solidFill>
                          <a:effectLst/>
                          <a:latin typeface="+mn-lt"/>
                          <a:ea typeface="+mn-ea"/>
                          <a:cs typeface="+mn-cs"/>
                        </a:rPr>
                        <a:t>✗</a:t>
                      </a:r>
                      <a:endParaRPr lang="en-US" sz="1400" b="0" i="0" kern="1200" dirty="0">
                        <a:solidFill>
                          <a:srgbClr val="FF0000"/>
                        </a:solidFill>
                        <a:effectLst/>
                        <a:latin typeface="+mn-lt"/>
                        <a:ea typeface="+mn-ea"/>
                        <a:cs typeface="+mn-cs"/>
                      </a:endParaRPr>
                    </a:p>
                  </a:txBody>
                  <a:tcPr marL="0" marR="0" marT="0" marB="0" anchor="ct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.056</a:t>
                      </a:r>
                      <a:r>
                        <a:rPr kumimoji="0" lang="en-US" sz="1400" b="0" i="0" u="none" strike="noStrike" kern="1200" cap="none" spc="0" normalizeH="0" baseline="0" noProof="0" dirty="0" smtClean="0">
                          <a:ln>
                            <a:noFill/>
                          </a:ln>
                          <a:solidFill>
                            <a:srgbClr val="009900"/>
                          </a:solidFill>
                          <a:effectLst/>
                          <a:uLnTx/>
                          <a:uFillTx/>
                          <a:latin typeface="+mn-lt"/>
                          <a:ea typeface="+mn-ea"/>
                          <a:cs typeface="+mn-cs"/>
                        </a:rPr>
                        <a:t>✓</a:t>
                      </a:r>
                      <a:endParaRPr lang="en-US" dirty="0">
                        <a:solidFill>
                          <a:schemeClr val="tx1"/>
                        </a:solidFil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tc>
              </a:tr>
              <a:tr h="370840">
                <a:tc gridSpan="2">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sz="1800" b="1" dirty="0" smtClean="0">
                          <a:sym typeface="Symbol"/>
                        </a:rPr>
                        <a:t>n</a:t>
                      </a:r>
                      <a:r>
                        <a:rPr lang="en-US" sz="1800" dirty="0" smtClean="0">
                          <a:sym typeface="Symbol"/>
                        </a:rPr>
                        <a:t>→</a:t>
                      </a:r>
                    </a:p>
                  </a:txBody>
                  <a:tcPr>
                    <a:solidFill>
                      <a:schemeClr val="accent2">
                        <a:lumMod val="20000"/>
                        <a:lumOff val="80000"/>
                      </a:schemeClr>
                    </a:solidFill>
                  </a:tcPr>
                </a:tc>
                <a:tc hMerge="1">
                  <a:txBody>
                    <a:bodyPr/>
                    <a:lstStyle/>
                    <a:p>
                      <a:endParaRPr lang="en-US"/>
                    </a:p>
                  </a:txBody>
                  <a:tcPr/>
                </a:tc>
                <a:tc>
                  <a:txBody>
                    <a:bodyPr/>
                    <a:lstStyle/>
                    <a:p>
                      <a:pPr algn="ctr">
                        <a:spcBef>
                          <a:spcPts val="600"/>
                        </a:spcBef>
                        <a:tabLst>
                          <a:tab pos="914400" algn="dec"/>
                        </a:tabLst>
                      </a:pPr>
                      <a:r>
                        <a:rPr lang="en-US" sz="1800" kern="1200" dirty="0" smtClean="0">
                          <a:solidFill>
                            <a:schemeClr val="tx1"/>
                          </a:solidFill>
                          <a:latin typeface="+mn-lt"/>
                          <a:ea typeface="+mn-ea"/>
                          <a:cs typeface="+mn-cs"/>
                        </a:rPr>
                        <a:t>100</a:t>
                      </a:r>
                      <a:endParaRPr lang="en-US" sz="1800" kern="1200" dirty="0">
                        <a:solidFill>
                          <a:schemeClr val="tx1"/>
                        </a:solidFill>
                        <a:latin typeface="+mn-lt"/>
                        <a:ea typeface="+mn-ea"/>
                        <a:cs typeface="+mn-cs"/>
                      </a:endParaRPr>
                    </a:p>
                  </a:txBody>
                  <a:tcPr marL="0" marR="0" marT="0" marB="0" anchor="ctr">
                    <a:solidFill>
                      <a:schemeClr val="accent2">
                        <a:lumMod val="20000"/>
                        <a:lumOff val="80000"/>
                      </a:schemeClr>
                    </a:solidFill>
                  </a:tcPr>
                </a:tc>
                <a:tc>
                  <a:txBody>
                    <a:bodyPr/>
                    <a:lstStyle/>
                    <a:p>
                      <a:pPr algn="ctr">
                        <a:spcBef>
                          <a:spcPts val="600"/>
                        </a:spcBef>
                      </a:pPr>
                      <a:r>
                        <a:rPr lang="en-US" sz="1800" dirty="0" smtClean="0">
                          <a:solidFill>
                            <a:schemeClr val="tx1"/>
                          </a:solidFill>
                          <a:sym typeface="Symbol"/>
                        </a:rPr>
                        <a:t>200</a:t>
                      </a: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180</a:t>
                      </a: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220</a:t>
                      </a:r>
                      <a:endParaRPr lang="en-US" dirty="0">
                        <a:solidFill>
                          <a:schemeClr val="tx1"/>
                        </a:solidFill>
                      </a:endParaRPr>
                    </a:p>
                  </a:txBody>
                  <a:tcPr marL="0" marR="0" marT="0" marB="0" anchor="ctr">
                    <a:solidFill>
                      <a:schemeClr val="accent2">
                        <a:lumMod val="20000"/>
                        <a:lumOff val="80000"/>
                      </a:schemeClr>
                    </a:solidFill>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160</a:t>
                      </a: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240</a:t>
                      </a: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r>
              <a:tr h="370840">
                <a:tc gridSpan="2">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sz="1800" b="1" dirty="0" smtClean="0">
                          <a:sym typeface="Symbol"/>
                        </a:rPr>
                        <a:t>c</a:t>
                      </a:r>
                      <a:r>
                        <a:rPr lang="en-US" sz="1800" dirty="0" smtClean="0">
                          <a:sym typeface="Symbol"/>
                        </a:rPr>
                        <a:t>→</a:t>
                      </a:r>
                    </a:p>
                  </a:txBody>
                  <a:tcPr>
                    <a:solidFill>
                      <a:schemeClr val="accent2">
                        <a:lumMod val="20000"/>
                        <a:lumOff val="80000"/>
                      </a:schemeClr>
                    </a:solidFill>
                  </a:tcPr>
                </a:tc>
                <a:tc hMerge="1">
                  <a:txBody>
                    <a:bodyPr/>
                    <a:lstStyle/>
                    <a:p>
                      <a:endParaRPr lang="en-US"/>
                    </a:p>
                  </a:txBody>
                  <a:tcPr/>
                </a:tc>
                <a:tc>
                  <a:txBody>
                    <a:bodyPr/>
                    <a:lstStyle/>
                    <a:p>
                      <a:pPr algn="ctr">
                        <a:spcBef>
                          <a:spcPts val="600"/>
                        </a:spcBef>
                        <a:tabLst>
                          <a:tab pos="914400" algn="dec"/>
                        </a:tabLst>
                      </a:pPr>
                      <a:r>
                        <a:rPr lang="en-US" sz="1800" kern="1200" dirty="0" smtClean="0">
                          <a:solidFill>
                            <a:schemeClr val="tx1"/>
                          </a:solidFill>
                          <a:latin typeface="+mn-lt"/>
                          <a:ea typeface="+mn-ea"/>
                          <a:cs typeface="+mn-cs"/>
                        </a:rPr>
                        <a:t>6</a:t>
                      </a:r>
                      <a:endParaRPr lang="en-US" sz="1800" kern="1200" dirty="0">
                        <a:solidFill>
                          <a:schemeClr val="tx1"/>
                        </a:solidFill>
                        <a:latin typeface="+mn-lt"/>
                        <a:ea typeface="+mn-ea"/>
                        <a:cs typeface="+mn-cs"/>
                      </a:endParaRPr>
                    </a:p>
                  </a:txBody>
                  <a:tcPr marL="0" marR="0" marT="0" marB="0" anchor="ctr">
                    <a:solidFill>
                      <a:schemeClr val="accent2">
                        <a:lumMod val="20000"/>
                        <a:lumOff val="80000"/>
                      </a:schemeClr>
                    </a:solidFill>
                  </a:tcPr>
                </a:tc>
                <a:tc>
                  <a:txBody>
                    <a:bodyPr/>
                    <a:lstStyle/>
                    <a:p>
                      <a:pPr algn="ctr">
                        <a:spcBef>
                          <a:spcPts val="600"/>
                        </a:spcBef>
                      </a:pPr>
                      <a:r>
                        <a:rPr lang="en-US" sz="1800" dirty="0" smtClean="0">
                          <a:solidFill>
                            <a:schemeClr val="tx1"/>
                          </a:solidFill>
                          <a:sym typeface="Symbol"/>
                        </a:rPr>
                        <a:t>10</a:t>
                      </a: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a:t>
                      </a: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11</a:t>
                      </a:r>
                      <a:endParaRPr lang="en-US" dirty="0">
                        <a:solidFill>
                          <a:schemeClr val="tx1"/>
                        </a:solidFill>
                      </a:endParaRPr>
                    </a:p>
                  </a:txBody>
                  <a:tcPr marL="0" marR="0" marT="0" marB="0" anchor="ctr">
                    <a:solidFill>
                      <a:schemeClr val="accent2">
                        <a:lumMod val="20000"/>
                        <a:lumOff val="80000"/>
                      </a:schemeClr>
                    </a:solidFill>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9</a:t>
                      </a: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dirty="0" smtClean="0">
                          <a:solidFill>
                            <a:schemeClr val="tx1"/>
                          </a:solidFill>
                        </a:rPr>
                        <a:t>12</a:t>
                      </a: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accent2">
                        <a:lumMod val="20000"/>
                        <a:lumOff val="80000"/>
                      </a:schemeClr>
                    </a:solidFill>
                  </a:tcPr>
                </a:tc>
              </a:tr>
              <a:tr h="370840">
                <a:tc gridSpan="2">
                  <a:txBody>
                    <a:bodyPr/>
                    <a:lstStyle/>
                    <a:p>
                      <a:pPr marL="0" marR="0" indent="0" algn="r" defTabSz="914400" rtl="0" eaLnBrk="1" fontAlgn="auto" latinLnBrk="0" hangingPunct="1">
                        <a:lnSpc>
                          <a:spcPct val="100000"/>
                        </a:lnSpc>
                        <a:spcBef>
                          <a:spcPts val="600"/>
                        </a:spcBef>
                        <a:spcAft>
                          <a:spcPts val="0"/>
                        </a:spcAft>
                        <a:buClrTx/>
                        <a:buSzTx/>
                        <a:buFontTx/>
                        <a:buNone/>
                        <a:tabLst/>
                        <a:defRPr/>
                      </a:pPr>
                      <a:endParaRPr lang="en-US" sz="1800" dirty="0" smtClean="0">
                        <a:sym typeface="Symbol"/>
                      </a:endParaRPr>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noFill/>
                  </a:tcPr>
                </a:tc>
                <a:tc hMerge="1">
                  <a:txBody>
                    <a:bodyPr/>
                    <a:lstStyle/>
                    <a:p>
                      <a:endParaRPr lang="en-US"/>
                    </a:p>
                  </a:txBody>
                  <a:tcPr/>
                </a:tc>
                <a:tc>
                  <a:txBody>
                    <a:bodyPr/>
                    <a:lstStyle/>
                    <a:p>
                      <a:pPr algn="ctr">
                        <a:spcBef>
                          <a:spcPts val="600"/>
                        </a:spcBef>
                        <a:tabLst>
                          <a:tab pos="914400" algn="dec"/>
                        </a:tabLst>
                      </a:pPr>
                      <a:r>
                        <a:rPr lang="en-US" sz="1800" b="0" i="0" kern="1200" dirty="0" smtClean="0">
                          <a:solidFill>
                            <a:srgbClr val="FF0000"/>
                          </a:solidFill>
                          <a:effectLst/>
                          <a:latin typeface="+mn-lt"/>
                          <a:ea typeface="+mn-ea"/>
                          <a:cs typeface="+mn-cs"/>
                        </a:rPr>
                        <a:t>✗</a:t>
                      </a:r>
                      <a:endParaRPr lang="en-US" sz="1800" kern="1200" dirty="0">
                        <a:solidFill>
                          <a:srgbClr val="FF0000"/>
                        </a:solidFill>
                        <a:latin typeface="Wingdings" panose="05000000000000000000" pitchFamily="2" charset="2"/>
                        <a:ea typeface="+mn-ea"/>
                        <a:cs typeface="+mn-cs"/>
                      </a:endParaRPr>
                    </a:p>
                  </a:txBody>
                  <a:tcPr marL="0" marR="0" marT="0" marB="0" anchor="ctr"/>
                </a:tc>
                <a:tc>
                  <a:txBody>
                    <a:bodyPr/>
                    <a:lstStyle/>
                    <a:p>
                      <a:pPr algn="ctr">
                        <a:spcBef>
                          <a:spcPts val="600"/>
                        </a:spcBef>
                      </a:pPr>
                      <a:r>
                        <a:rPr lang="en-US" sz="1800" b="0" i="0" kern="1200" dirty="0" smtClean="0">
                          <a:solidFill>
                            <a:srgbClr val="009900"/>
                          </a:solidFill>
                          <a:effectLst/>
                          <a:latin typeface="+mn-lt"/>
                          <a:ea typeface="+mn-ea"/>
                          <a:cs typeface="+mn-cs"/>
                        </a:rPr>
                        <a:t>✓</a:t>
                      </a:r>
                      <a:endParaRPr lang="en-US" sz="1800" dirty="0" smtClean="0">
                        <a:solidFill>
                          <a:srgbClr val="009900"/>
                        </a:solidFill>
                        <a:sym typeface="Symbo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1800" b="0" i="0" kern="1200" dirty="0" smtClean="0">
                          <a:solidFill>
                            <a:srgbClr val="009900"/>
                          </a:solidFill>
                          <a:effectLst/>
                          <a:latin typeface="+mn-lt"/>
                          <a:ea typeface="+mn-ea"/>
                          <a:cs typeface="+mn-cs"/>
                        </a:rPr>
                        <a:t>✓</a:t>
                      </a:r>
                      <a:endParaRPr lang="en-US" sz="1800" dirty="0" smtClean="0">
                        <a:solidFill>
                          <a:srgbClr val="009900"/>
                        </a:solidFill>
                        <a:sym typeface="Symbo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1800" b="0" i="0" kern="1200" dirty="0" smtClean="0">
                          <a:solidFill>
                            <a:srgbClr val="009900"/>
                          </a:solidFill>
                          <a:effectLst/>
                          <a:latin typeface="+mn-lt"/>
                          <a:ea typeface="+mn-ea"/>
                          <a:cs typeface="+mn-cs"/>
                        </a:rPr>
                        <a:t>✓</a:t>
                      </a:r>
                      <a:endParaRPr lang="en-US" sz="1800" dirty="0" smtClean="0">
                        <a:solidFill>
                          <a:srgbClr val="009900"/>
                        </a:solidFill>
                        <a:sym typeface="Symbo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1800" b="0" i="0" kern="1200" dirty="0" smtClean="0">
                          <a:solidFill>
                            <a:srgbClr val="FF0000"/>
                          </a:solidFill>
                          <a:effectLst/>
                          <a:latin typeface="+mn-lt"/>
                          <a:ea typeface="+mn-ea"/>
                          <a:cs typeface="+mn-cs"/>
                        </a:rPr>
                        <a:t>✗</a:t>
                      </a:r>
                      <a:endParaRPr lang="en-US" sz="1800" kern="1200" dirty="0" smtClean="0">
                        <a:solidFill>
                          <a:srgbClr val="FF0000"/>
                        </a:solidFill>
                        <a:latin typeface="Wingdings" panose="05000000000000000000" pitchFamily="2" charset="2"/>
                        <a:ea typeface="+mn-ea"/>
                        <a:cs typeface="+mn-cs"/>
                      </a:endParaRPr>
                    </a:p>
                  </a:txBody>
                  <a:tcPr marL="0" marR="0" marT="0" marB="0" anchor="ctr"/>
                </a:tc>
                <a:tc hMerge="1">
                  <a:txBody>
                    <a:bodyPr/>
                    <a:lstStyle/>
                    <a:p>
                      <a:endParaRPr lang="en-US"/>
                    </a:p>
                  </a:txBody>
                  <a:tcPr/>
                </a:tc>
                <a:tc gridSpan="2">
                  <a:txBody>
                    <a:bodyPr/>
                    <a:lstStyle/>
                    <a:p>
                      <a:pPr algn="ctr">
                        <a:spcBef>
                          <a:spcPts val="600"/>
                        </a:spcBef>
                      </a:pPr>
                      <a:r>
                        <a:rPr lang="en-US" sz="1800" b="0" i="0" kern="1200" dirty="0" smtClean="0">
                          <a:solidFill>
                            <a:srgbClr val="009900"/>
                          </a:solidFill>
                          <a:effectLst/>
                          <a:latin typeface="+mn-lt"/>
                          <a:ea typeface="+mn-ea"/>
                          <a:cs typeface="+mn-cs"/>
                        </a:rPr>
                        <a:t>✓</a:t>
                      </a:r>
                      <a:endParaRPr lang="en-US" sz="1800" dirty="0" smtClean="0">
                        <a:solidFill>
                          <a:srgbClr val="009900"/>
                        </a:solidFill>
                        <a:sym typeface="Symbo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c gridSpan="2">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c hMerge="1">
                  <a:txBody>
                    <a:bodyPr/>
                    <a:lstStyle/>
                    <a:p>
                      <a:endParaRPr lang="en-US"/>
                    </a:p>
                  </a:txBody>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rgbClr val="FF0000"/>
                        </a:solidFill>
                      </a:endParaRPr>
                    </a:p>
                  </a:txBody>
                  <a:tcPr marL="0" marR="0" marT="0" marB="0" anchor="ctr"/>
                </a:tc>
              </a:tr>
            </a:tbl>
          </a:graphicData>
        </a:graphic>
      </p:graphicFrame>
      <p:sp>
        <p:nvSpPr>
          <p:cNvPr id="10" name="Content Placeholder 4"/>
          <p:cNvSpPr>
            <a:spLocks noGrp="1"/>
          </p:cNvSpPr>
          <p:nvPr>
            <p:ph sz="half" idx="1"/>
          </p:nvPr>
        </p:nvSpPr>
        <p:spPr>
          <a:xfrm>
            <a:off x="-13855" y="762000"/>
            <a:ext cx="9069358" cy="3505200"/>
          </a:xfrm>
        </p:spPr>
        <p:txBody>
          <a:bodyPr>
            <a:normAutofit lnSpcReduction="10000"/>
          </a:bodyPr>
          <a:lstStyle/>
          <a:p>
            <a:pPr marL="339725" indent="-339725">
              <a:spcBef>
                <a:spcPts val="600"/>
              </a:spcBef>
              <a:buFont typeface="+mj-lt"/>
              <a:buAutoNum type="alphaLcPeriod"/>
            </a:pPr>
            <a:r>
              <a:rPr lang="en-US" altLang="en-US" sz="2000" dirty="0" smtClean="0"/>
              <a:t>Make an assumption for </a:t>
            </a:r>
            <a:r>
              <a:rPr lang="en-US" altLang="en-US" sz="2000" b="1" dirty="0" smtClean="0"/>
              <a:t>n</a:t>
            </a:r>
            <a:r>
              <a:rPr lang="en-US" altLang="en-US" sz="2000" dirty="0" smtClean="0"/>
              <a:t>.  100 is a good starter</a:t>
            </a:r>
          </a:p>
          <a:p>
            <a:pPr marL="339725" indent="-339725">
              <a:spcBef>
                <a:spcPts val="600"/>
              </a:spcBef>
              <a:buFont typeface="+mj-lt"/>
              <a:buAutoNum type="alphaLcPeriod"/>
            </a:pPr>
            <a:r>
              <a:rPr lang="en-US" altLang="en-US" sz="2000" dirty="0" smtClean="0"/>
              <a:t>Find </a:t>
            </a:r>
            <a:r>
              <a:rPr lang="el-GR" altLang="en-US" sz="2000" dirty="0" smtClean="0"/>
              <a:t>λ</a:t>
            </a:r>
            <a:r>
              <a:rPr lang="en-US" altLang="en-US" sz="2000" dirty="0" smtClean="0"/>
              <a:t>=np at AQL and LTPD. Call them </a:t>
            </a:r>
            <a:r>
              <a:rPr lang="el-GR" altLang="en-US" sz="2000" dirty="0"/>
              <a:t>λ</a:t>
            </a:r>
            <a:r>
              <a:rPr lang="en-US" altLang="en-US" sz="2000" baseline="-25000" dirty="0"/>
              <a:t>AQL</a:t>
            </a:r>
            <a:r>
              <a:rPr lang="el-GR" altLang="en-US" sz="2000" dirty="0"/>
              <a:t> </a:t>
            </a:r>
            <a:r>
              <a:rPr lang="en-US" altLang="en-US" sz="2000" dirty="0" smtClean="0"/>
              <a:t>and </a:t>
            </a:r>
            <a:r>
              <a:rPr lang="el-GR" altLang="en-US" sz="2000" dirty="0"/>
              <a:t>λ</a:t>
            </a:r>
            <a:r>
              <a:rPr lang="en-US" altLang="en-US" sz="2000" baseline="-25000" dirty="0"/>
              <a:t>LTPD</a:t>
            </a:r>
            <a:endParaRPr lang="en-US" altLang="en-US" sz="2000" dirty="0" smtClean="0"/>
          </a:p>
          <a:p>
            <a:pPr marL="339725" indent="-339725">
              <a:spcBef>
                <a:spcPts val="600"/>
              </a:spcBef>
              <a:buFont typeface="+mj-lt"/>
              <a:buAutoNum type="alphaLcPeriod"/>
            </a:pPr>
            <a:r>
              <a:rPr lang="en-US" altLang="en-US" sz="2000" dirty="0" smtClean="0"/>
              <a:t>Enter the Poisson Tables with </a:t>
            </a:r>
            <a:r>
              <a:rPr lang="el-GR" altLang="en-US" sz="2000" dirty="0" smtClean="0"/>
              <a:t>λ</a:t>
            </a:r>
            <a:r>
              <a:rPr lang="en-US" altLang="en-US" sz="2000" baseline="-25000" dirty="0" smtClean="0"/>
              <a:t>AQL</a:t>
            </a:r>
            <a:r>
              <a:rPr lang="el-GR" altLang="en-US" sz="2000" dirty="0" smtClean="0"/>
              <a:t> </a:t>
            </a:r>
            <a:r>
              <a:rPr lang="en-US" altLang="en-US" sz="2000" dirty="0" smtClean="0"/>
              <a:t>and find a probability which is (1-AQL) or more.  Note the value of c</a:t>
            </a:r>
          </a:p>
          <a:p>
            <a:pPr marL="339725" indent="-339725">
              <a:spcBef>
                <a:spcPts val="600"/>
              </a:spcBef>
              <a:buFont typeface="+mj-lt"/>
              <a:buAutoNum type="alphaLcPeriod"/>
            </a:pPr>
            <a:r>
              <a:rPr lang="en-US" altLang="en-US" sz="2000" dirty="0" smtClean="0"/>
              <a:t>Go down the same column and note the probability for </a:t>
            </a:r>
            <a:r>
              <a:rPr lang="el-GR" altLang="en-US" sz="2000" dirty="0" smtClean="0"/>
              <a:t>λ</a:t>
            </a:r>
            <a:r>
              <a:rPr lang="en-US" altLang="en-US" sz="2000" baseline="-25000" dirty="0" smtClean="0"/>
              <a:t>LTPD.</a:t>
            </a:r>
            <a:r>
              <a:rPr lang="el-GR" altLang="en-US" sz="2000" dirty="0" smtClean="0"/>
              <a:t> </a:t>
            </a:r>
            <a:endParaRPr lang="en-US" altLang="en-US" sz="2000" dirty="0" smtClean="0"/>
          </a:p>
          <a:p>
            <a:pPr marL="339725" indent="-339725">
              <a:spcBef>
                <a:spcPts val="600"/>
              </a:spcBef>
              <a:buFont typeface="+mj-lt"/>
              <a:buAutoNum type="alphaLcPeriod"/>
            </a:pPr>
            <a:r>
              <a:rPr lang="en-US" altLang="en-US" sz="2000" dirty="0" smtClean="0"/>
              <a:t>If the probability of </a:t>
            </a:r>
            <a:r>
              <a:rPr lang="el-GR" altLang="en-US" sz="2000" dirty="0"/>
              <a:t>λ</a:t>
            </a:r>
            <a:r>
              <a:rPr lang="en-US" altLang="en-US" sz="2000" baseline="-25000" dirty="0"/>
              <a:t>LTPD </a:t>
            </a:r>
            <a:r>
              <a:rPr lang="en-US" altLang="en-US" sz="2000" dirty="0" smtClean="0"/>
              <a:t>is more than LTPD, increase or decrease </a:t>
            </a:r>
            <a:r>
              <a:rPr lang="en-US" altLang="en-US" sz="2000" b="1" dirty="0" smtClean="0"/>
              <a:t>n</a:t>
            </a:r>
            <a:r>
              <a:rPr lang="en-US" altLang="en-US" sz="2000" dirty="0" smtClean="0"/>
              <a:t> until the right probabilities have been found: bearing in mind that increase in </a:t>
            </a:r>
            <a:r>
              <a:rPr lang="en-US" altLang="en-US" sz="2000" b="1" dirty="0" smtClean="0"/>
              <a:t>n </a:t>
            </a:r>
            <a:r>
              <a:rPr lang="en-US" altLang="en-US" sz="2000" dirty="0" smtClean="0"/>
              <a:t>decreases </a:t>
            </a:r>
            <a:r>
              <a:rPr lang="en-US" sz="2000" dirty="0" smtClean="0">
                <a:sym typeface="Symbol"/>
              </a:rPr>
              <a:t></a:t>
            </a:r>
            <a:r>
              <a:rPr lang="en-US" sz="2000" dirty="0">
                <a:sym typeface="Symbol"/>
              </a:rPr>
              <a:t>-Risk </a:t>
            </a:r>
            <a:r>
              <a:rPr lang="en-US" sz="2000" dirty="0" smtClean="0">
                <a:sym typeface="Symbol"/>
              </a:rPr>
              <a:t>and vice versa</a:t>
            </a:r>
          </a:p>
          <a:p>
            <a:pPr marL="339725" indent="-339725">
              <a:spcBef>
                <a:spcPts val="600"/>
              </a:spcBef>
              <a:buFont typeface="+mj-lt"/>
              <a:buAutoNum type="alphaLcPeriod"/>
            </a:pPr>
            <a:r>
              <a:rPr lang="en-US" altLang="en-US" sz="2000" dirty="0" smtClean="0">
                <a:sym typeface="Symbol"/>
              </a:rPr>
              <a:t>It should be possible to come to the right combination of </a:t>
            </a:r>
            <a:r>
              <a:rPr lang="en-US" altLang="en-US" sz="2000" b="1" dirty="0" smtClean="0">
                <a:sym typeface="Symbol"/>
              </a:rPr>
              <a:t>n </a:t>
            </a:r>
            <a:r>
              <a:rPr lang="en-US" altLang="en-US" sz="2000" dirty="0" smtClean="0">
                <a:sym typeface="Symbol"/>
              </a:rPr>
              <a:t>and </a:t>
            </a:r>
            <a:r>
              <a:rPr lang="en-US" altLang="en-US" sz="2000" b="1" dirty="0" smtClean="0">
                <a:sym typeface="Symbol"/>
              </a:rPr>
              <a:t>c</a:t>
            </a:r>
            <a:r>
              <a:rPr lang="en-US" altLang="en-US" sz="2000" dirty="0" smtClean="0">
                <a:sym typeface="Symbol"/>
              </a:rPr>
              <a:t> in 3-4 trials</a:t>
            </a:r>
          </a:p>
          <a:p>
            <a:pPr marL="339725" indent="-339725">
              <a:spcBef>
                <a:spcPts val="600"/>
              </a:spcBef>
              <a:buFont typeface="+mj-lt"/>
              <a:buAutoNum type="alphaLcPeriod"/>
            </a:pPr>
            <a:r>
              <a:rPr lang="en-US" altLang="en-US" sz="2000" dirty="0" smtClean="0">
                <a:sym typeface="Symbol"/>
              </a:rPr>
              <a:t>Following table may be helpful</a:t>
            </a:r>
            <a:endParaRPr lang="en-US" altLang="en-US" sz="2000" dirty="0"/>
          </a:p>
          <a:p>
            <a:pPr marL="457200" indent="-457200">
              <a:spcBef>
                <a:spcPts val="600"/>
              </a:spcBef>
              <a:buFont typeface="+mj-lt"/>
              <a:buAutoNum type="alphaLcPeriod"/>
            </a:pPr>
            <a:endParaRPr lang="en-US" sz="2000" dirty="0">
              <a:sym typeface="Symbol"/>
            </a:endParaRPr>
          </a:p>
        </p:txBody>
      </p:sp>
    </p:spTree>
    <p:extLst>
      <p:ext uri="{BB962C8B-B14F-4D97-AF65-F5344CB8AC3E}">
        <p14:creationId xmlns:p14="http://schemas.microsoft.com/office/powerpoint/2010/main" val="3748568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xEl>
                                              <p:pRg st="6" end="6"/>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5" y="0"/>
            <a:ext cx="9123329" cy="563562"/>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Finding ‘n’ &amp; ‘c’ by Trial &amp; Error … </a:t>
            </a:r>
            <a:r>
              <a:rPr lang="en-US" sz="2800" b="1" dirty="0" smtClean="0">
                <a:solidFill>
                  <a:srgbClr val="FF0000"/>
                </a:solidFill>
                <a:effectLst>
                  <a:outerShdw blurRad="38100" dist="38100" dir="2700000" algn="tl">
                    <a:srgbClr val="000000">
                      <a:alpha val="43137"/>
                    </a:srgbClr>
                  </a:outerShdw>
                </a:effectLst>
                <a:sym typeface="Symbol"/>
              </a:rPr>
              <a:t>4/5</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181968" y="746080"/>
            <a:ext cx="8768688" cy="3749720"/>
          </a:xfrm>
        </p:spPr>
        <p:txBody>
          <a:bodyPr>
            <a:noAutofit/>
          </a:bodyPr>
          <a:lstStyle/>
          <a:p>
            <a:pPr marL="0" indent="0">
              <a:spcBef>
                <a:spcPts val="600"/>
              </a:spcBef>
              <a:buNone/>
            </a:pPr>
            <a:r>
              <a:rPr lang="en-US" altLang="en-US" sz="2400" dirty="0" smtClean="0"/>
              <a:t>A project manager is planning sampling for a certain bulk procurement item.  The Supplier, who is also the manufacturer, produces items at a quality level which is equivalent to no more than 1% defectives.  The Project Manager will tolerate up to 4% defectives in the lot.</a:t>
            </a:r>
          </a:p>
          <a:p>
            <a:pPr marL="0" indent="0">
              <a:spcBef>
                <a:spcPts val="600"/>
              </a:spcBef>
              <a:buNone/>
            </a:pPr>
            <a:endParaRPr lang="en-US" altLang="en-US" sz="2400" dirty="0" smtClean="0"/>
          </a:p>
          <a:p>
            <a:pPr marL="0" indent="0">
              <a:spcBef>
                <a:spcPts val="600"/>
              </a:spcBef>
              <a:buNone/>
            </a:pPr>
            <a:r>
              <a:rPr lang="en-US" altLang="en-US" sz="2400" dirty="0" smtClean="0"/>
              <a:t>If the Supplier’s and the Project Manager’s risk is to be no more than 5% each, suggest at least two combinations of </a:t>
            </a:r>
            <a:r>
              <a:rPr lang="en-US" altLang="en-US" sz="2400" dirty="0"/>
              <a:t>sample size </a:t>
            </a:r>
            <a:r>
              <a:rPr lang="en-US" altLang="en-US" sz="2400" dirty="0" smtClean="0"/>
              <a:t>and acceptance level which will satisfy both the Supplier’s and Project Manager’s risk limits.</a:t>
            </a:r>
          </a:p>
          <a:p>
            <a:pPr marL="0" indent="0">
              <a:spcBef>
                <a:spcPts val="600"/>
              </a:spcBef>
              <a:buNone/>
            </a:pPr>
            <a:endParaRPr lang="en-US" altLang="en-US" sz="2400" dirty="0"/>
          </a:p>
          <a:p>
            <a:pPr marL="0" indent="0">
              <a:spcBef>
                <a:spcPts val="600"/>
              </a:spcBef>
              <a:buNone/>
            </a:pPr>
            <a:endParaRPr lang="en-US" sz="2400" dirty="0">
              <a:sym typeface="Symbol"/>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32</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1045412884"/>
              </p:ext>
            </p:extLst>
          </p:nvPr>
        </p:nvGraphicFramePr>
        <p:xfrm>
          <a:off x="405245" y="4953000"/>
          <a:ext cx="8305800" cy="716280"/>
        </p:xfrm>
        <a:graphic>
          <a:graphicData uri="http://schemas.openxmlformats.org/drawingml/2006/table">
            <a:tbl>
              <a:tblPr firstRow="1" bandRow="1">
                <a:tableStyleId>{5940675A-B579-460E-94D1-54222C63F5DA}</a:tableStyleId>
              </a:tblPr>
              <a:tblGrid>
                <a:gridCol w="2768600"/>
                <a:gridCol w="2768600"/>
                <a:gridCol w="2768600"/>
              </a:tblGrid>
              <a:tr h="370840">
                <a:tc>
                  <a:txBody>
                    <a:bodyPr/>
                    <a:lstStyle/>
                    <a:p>
                      <a:pPr marL="0" indent="0">
                        <a:spcBef>
                          <a:spcPts val="600"/>
                        </a:spcBef>
                        <a:buNone/>
                      </a:pPr>
                      <a:r>
                        <a:rPr lang="en-US" sz="1800" dirty="0" smtClean="0">
                          <a:sym typeface="Symbol"/>
                        </a:rPr>
                        <a:t>n=?</a:t>
                      </a:r>
                    </a:p>
                    <a:p>
                      <a:pPr marL="0" indent="0">
                        <a:spcBef>
                          <a:spcPts val="600"/>
                        </a:spcBef>
                        <a:buNone/>
                      </a:pPr>
                      <a:r>
                        <a:rPr lang="en-US" sz="1800" dirty="0" smtClean="0">
                          <a:sym typeface="Symbol"/>
                        </a:rPr>
                        <a:t>c=?</a:t>
                      </a:r>
                      <a:endParaRPr lang="en-US" dirty="0"/>
                    </a:p>
                  </a:txBody>
                  <a:tcPr/>
                </a:tc>
                <a:tc>
                  <a:txBody>
                    <a:bodyPr/>
                    <a:lstStyle/>
                    <a:p>
                      <a:r>
                        <a:rPr lang="en-US" sz="1800" baseline="0" dirty="0" smtClean="0">
                          <a:sym typeface="Symbol"/>
                        </a:rPr>
                        <a:t>AQL = 1% = 0.01</a:t>
                      </a:r>
                    </a:p>
                    <a:p>
                      <a:r>
                        <a:rPr lang="en-US" sz="1800" b="0" dirty="0" smtClean="0">
                          <a:sym typeface="Symbol"/>
                        </a:rPr>
                        <a:t>-Risk = 5%</a:t>
                      </a:r>
                      <a:endParaRPr lang="en-US" dirty="0"/>
                    </a:p>
                  </a:txBody>
                  <a:tcPr/>
                </a:tc>
                <a:tc>
                  <a:txBody>
                    <a:bodyPr/>
                    <a:lstStyle/>
                    <a:p>
                      <a:r>
                        <a:rPr lang="en-US" sz="1800" baseline="0" dirty="0" smtClean="0">
                          <a:sym typeface="Symbol"/>
                        </a:rPr>
                        <a:t>LTPD = 4% = 0.04</a:t>
                      </a:r>
                    </a:p>
                    <a:p>
                      <a:r>
                        <a:rPr lang="en-US" sz="1800" b="0" dirty="0" smtClean="0">
                          <a:sym typeface="Symbol"/>
                        </a:rPr>
                        <a:t>-Risk = 5%</a:t>
                      </a:r>
                      <a:endParaRPr lang="en-US" dirty="0"/>
                    </a:p>
                  </a:txBody>
                  <a:tcPr/>
                </a:tc>
              </a:tr>
            </a:tbl>
          </a:graphicData>
        </a:graphic>
      </p:graphicFrame>
      <p:sp>
        <p:nvSpPr>
          <p:cNvPr id="8"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832342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Finding ‘n’ &amp; ‘c’ by Trial &amp; Error</a:t>
            </a:r>
            <a:r>
              <a:rPr lang="en-US" sz="2800" b="1" dirty="0">
                <a:solidFill>
                  <a:srgbClr val="FF0000"/>
                </a:solidFill>
                <a:effectLst>
                  <a:outerShdw blurRad="38100" dist="38100" dir="2700000" algn="tl">
                    <a:srgbClr val="000000">
                      <a:alpha val="43137"/>
                    </a:srgbClr>
                  </a:outerShdw>
                </a:effectLst>
                <a:sym typeface="Symbol"/>
              </a:rPr>
              <a:t> … </a:t>
            </a:r>
            <a:r>
              <a:rPr lang="en-US" sz="2800" b="1" dirty="0" smtClean="0">
                <a:solidFill>
                  <a:srgbClr val="FF0000"/>
                </a:solidFill>
                <a:effectLst>
                  <a:outerShdw blurRad="38100" dist="38100" dir="2700000" algn="tl">
                    <a:srgbClr val="000000">
                      <a:alpha val="43137"/>
                    </a:srgbClr>
                  </a:outerShdw>
                </a:effectLst>
                <a:sym typeface="Symbol"/>
              </a:rPr>
              <a:t>5/5</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33</a:t>
            </a:fld>
            <a:endParaRPr lang="en-US" b="1" dirty="0">
              <a:solidFill>
                <a:prstClr val="black"/>
              </a:solidFill>
            </a:endParaRPr>
          </a:p>
        </p:txBody>
      </p:sp>
      <p:graphicFrame>
        <p:nvGraphicFramePr>
          <p:cNvPr id="5" name="Chart 4"/>
          <p:cNvGraphicFramePr/>
          <p:nvPr>
            <p:extLst>
              <p:ext uri="{D42A27DB-BD31-4B8C-83A1-F6EECF244321}">
                <p14:modId xmlns:p14="http://schemas.microsoft.com/office/powerpoint/2010/main" val="1774853839"/>
              </p:ext>
            </p:extLst>
          </p:nvPr>
        </p:nvGraphicFramePr>
        <p:xfrm>
          <a:off x="-13855" y="609600"/>
          <a:ext cx="8929255" cy="61722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821210" y="5792171"/>
            <a:ext cx="691215" cy="338554"/>
          </a:xfrm>
          <a:prstGeom prst="rect">
            <a:avLst/>
          </a:prstGeom>
        </p:spPr>
        <p:txBody>
          <a:bodyPr wrap="none">
            <a:spAutoFit/>
          </a:bodyPr>
          <a:lstStyle/>
          <a:p>
            <a:r>
              <a:rPr lang="en-US" sz="1600" dirty="0" smtClean="0">
                <a:solidFill>
                  <a:srgbClr val="FF0000"/>
                </a:solidFill>
                <a:sym typeface="Symbol"/>
              </a:rPr>
              <a:t></a:t>
            </a:r>
            <a:r>
              <a:rPr lang="en-US" sz="1600" dirty="0">
                <a:solidFill>
                  <a:srgbClr val="FF0000"/>
                </a:solidFill>
                <a:sym typeface="Symbol"/>
              </a:rPr>
              <a:t>-Risk</a:t>
            </a:r>
            <a:endParaRPr lang="en-US" sz="1600" dirty="0">
              <a:solidFill>
                <a:srgbClr val="FF0000"/>
              </a:solidFill>
            </a:endParaRPr>
          </a:p>
        </p:txBody>
      </p:sp>
      <p:sp>
        <p:nvSpPr>
          <p:cNvPr id="9" name="Rectangle 8"/>
          <p:cNvSpPr/>
          <p:nvPr/>
        </p:nvSpPr>
        <p:spPr>
          <a:xfrm>
            <a:off x="838200" y="728246"/>
            <a:ext cx="708848" cy="338554"/>
          </a:xfrm>
          <a:prstGeom prst="rect">
            <a:avLst/>
          </a:prstGeom>
        </p:spPr>
        <p:txBody>
          <a:bodyPr wrap="none">
            <a:spAutoFit/>
          </a:bodyPr>
          <a:lstStyle/>
          <a:p>
            <a:r>
              <a:rPr lang="en-US" sz="1600" dirty="0">
                <a:solidFill>
                  <a:srgbClr val="0000FF"/>
                </a:solidFill>
                <a:sym typeface="Symbol"/>
              </a:rPr>
              <a:t>-Risk</a:t>
            </a:r>
            <a:endParaRPr lang="en-US" sz="1600" dirty="0">
              <a:solidFill>
                <a:srgbClr val="0000FF"/>
              </a:solidFill>
            </a:endParaRPr>
          </a:p>
        </p:txBody>
      </p:sp>
      <p:cxnSp>
        <p:nvCxnSpPr>
          <p:cNvPr id="11" name="Straight Connector 10"/>
          <p:cNvCxnSpPr/>
          <p:nvPr/>
        </p:nvCxnSpPr>
        <p:spPr>
          <a:xfrm>
            <a:off x="773723" y="5828825"/>
            <a:ext cx="7543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2000" y="1078375"/>
            <a:ext cx="7543800"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696834" y="6302158"/>
            <a:ext cx="731520" cy="338554"/>
          </a:xfrm>
          <a:prstGeom prst="rect">
            <a:avLst/>
          </a:prstGeom>
          <a:noFill/>
        </p:spPr>
        <p:txBody>
          <a:bodyPr wrap="square" rtlCol="0">
            <a:spAutoFit/>
          </a:bodyPr>
          <a:lstStyle/>
          <a:p>
            <a:r>
              <a:rPr lang="en-US" sz="1600" dirty="0" smtClean="0"/>
              <a:t>n=100</a:t>
            </a:r>
            <a:endParaRPr lang="en-US" sz="1600" dirty="0"/>
          </a:p>
        </p:txBody>
      </p:sp>
      <p:sp>
        <p:nvSpPr>
          <p:cNvPr id="16" name="TextBox 15"/>
          <p:cNvSpPr txBox="1"/>
          <p:nvPr/>
        </p:nvSpPr>
        <p:spPr>
          <a:xfrm>
            <a:off x="2949230" y="6308200"/>
            <a:ext cx="731520" cy="338554"/>
          </a:xfrm>
          <a:prstGeom prst="rect">
            <a:avLst/>
          </a:prstGeom>
          <a:noFill/>
        </p:spPr>
        <p:txBody>
          <a:bodyPr wrap="square" rtlCol="0">
            <a:spAutoFit/>
          </a:bodyPr>
          <a:lstStyle/>
          <a:p>
            <a:r>
              <a:rPr lang="en-US" sz="1600" dirty="0" smtClean="0"/>
              <a:t>n=200</a:t>
            </a:r>
            <a:endParaRPr lang="en-US" sz="1600" dirty="0"/>
          </a:p>
        </p:txBody>
      </p:sp>
      <p:sp>
        <p:nvSpPr>
          <p:cNvPr id="17" name="TextBox 16"/>
          <p:cNvSpPr txBox="1"/>
          <p:nvPr/>
        </p:nvSpPr>
        <p:spPr>
          <a:xfrm>
            <a:off x="4194279" y="6302158"/>
            <a:ext cx="731520" cy="338554"/>
          </a:xfrm>
          <a:prstGeom prst="rect">
            <a:avLst/>
          </a:prstGeom>
          <a:noFill/>
        </p:spPr>
        <p:txBody>
          <a:bodyPr wrap="square" rtlCol="0">
            <a:spAutoFit/>
          </a:bodyPr>
          <a:lstStyle/>
          <a:p>
            <a:r>
              <a:rPr lang="en-US" sz="1600" dirty="0" smtClean="0"/>
              <a:t>n=400</a:t>
            </a:r>
            <a:endParaRPr lang="en-US" sz="1600" dirty="0"/>
          </a:p>
        </p:txBody>
      </p:sp>
      <p:sp>
        <p:nvSpPr>
          <p:cNvPr id="18" name="TextBox 17"/>
          <p:cNvSpPr txBox="1"/>
          <p:nvPr/>
        </p:nvSpPr>
        <p:spPr>
          <a:xfrm>
            <a:off x="5452255" y="6319267"/>
            <a:ext cx="731520" cy="338554"/>
          </a:xfrm>
          <a:prstGeom prst="rect">
            <a:avLst/>
          </a:prstGeom>
          <a:noFill/>
        </p:spPr>
        <p:txBody>
          <a:bodyPr wrap="square" rtlCol="0">
            <a:spAutoFit/>
          </a:bodyPr>
          <a:lstStyle/>
          <a:p>
            <a:r>
              <a:rPr lang="en-US" sz="1600" dirty="0" smtClean="0"/>
              <a:t>n=300</a:t>
            </a:r>
            <a:endParaRPr lang="en-US" sz="1600" dirty="0"/>
          </a:p>
        </p:txBody>
      </p:sp>
      <p:sp>
        <p:nvSpPr>
          <p:cNvPr id="19" name="TextBox 18"/>
          <p:cNvSpPr txBox="1"/>
          <p:nvPr/>
        </p:nvSpPr>
        <p:spPr>
          <a:xfrm>
            <a:off x="6701355" y="6319267"/>
            <a:ext cx="731520" cy="338554"/>
          </a:xfrm>
          <a:prstGeom prst="rect">
            <a:avLst/>
          </a:prstGeom>
          <a:noFill/>
        </p:spPr>
        <p:txBody>
          <a:bodyPr wrap="square" rtlCol="0">
            <a:spAutoFit/>
          </a:bodyPr>
          <a:lstStyle/>
          <a:p>
            <a:r>
              <a:rPr lang="en-US" sz="1600" dirty="0" smtClean="0"/>
              <a:t>n=280</a:t>
            </a:r>
          </a:p>
        </p:txBody>
      </p:sp>
      <p:sp>
        <p:nvSpPr>
          <p:cNvPr id="20" name="TextBox 19"/>
          <p:cNvSpPr txBox="1"/>
          <p:nvPr/>
        </p:nvSpPr>
        <p:spPr>
          <a:xfrm>
            <a:off x="7943705" y="6301652"/>
            <a:ext cx="731520" cy="338554"/>
          </a:xfrm>
          <a:prstGeom prst="rect">
            <a:avLst/>
          </a:prstGeom>
          <a:noFill/>
        </p:spPr>
        <p:txBody>
          <a:bodyPr wrap="square" rtlCol="0">
            <a:spAutoFit/>
          </a:bodyPr>
          <a:lstStyle/>
          <a:p>
            <a:r>
              <a:rPr lang="en-US" sz="1600" dirty="0" smtClean="0"/>
              <a:t>n=340</a:t>
            </a:r>
            <a:endParaRPr lang="en-US" sz="1600" dirty="0"/>
          </a:p>
        </p:txBody>
      </p:sp>
      <p:sp>
        <p:nvSpPr>
          <p:cNvPr id="21" name="TextBox 20"/>
          <p:cNvSpPr txBox="1"/>
          <p:nvPr/>
        </p:nvSpPr>
        <p:spPr>
          <a:xfrm>
            <a:off x="1711125" y="6502337"/>
            <a:ext cx="731520" cy="338554"/>
          </a:xfrm>
          <a:prstGeom prst="rect">
            <a:avLst/>
          </a:prstGeom>
          <a:noFill/>
        </p:spPr>
        <p:txBody>
          <a:bodyPr wrap="square" rtlCol="0">
            <a:spAutoFit/>
          </a:bodyPr>
          <a:lstStyle/>
          <a:p>
            <a:r>
              <a:rPr lang="en-US" sz="1600" dirty="0" smtClean="0"/>
              <a:t>c=3</a:t>
            </a:r>
            <a:r>
              <a:rPr lang="en-US" sz="1600" dirty="0">
                <a:solidFill>
                  <a:srgbClr val="FF0000"/>
                </a:solidFill>
              </a:rPr>
              <a:t> ✗</a:t>
            </a:r>
            <a:endParaRPr lang="en-US" sz="1600" dirty="0"/>
          </a:p>
        </p:txBody>
      </p:sp>
      <p:sp>
        <p:nvSpPr>
          <p:cNvPr id="22" name="TextBox 21"/>
          <p:cNvSpPr txBox="1"/>
          <p:nvPr/>
        </p:nvSpPr>
        <p:spPr>
          <a:xfrm>
            <a:off x="2963521" y="6508379"/>
            <a:ext cx="731520" cy="338554"/>
          </a:xfrm>
          <a:prstGeom prst="rect">
            <a:avLst/>
          </a:prstGeom>
          <a:noFill/>
        </p:spPr>
        <p:txBody>
          <a:bodyPr wrap="square" rtlCol="0">
            <a:spAutoFit/>
          </a:bodyPr>
          <a:lstStyle/>
          <a:p>
            <a:r>
              <a:rPr lang="en-US" sz="1600" dirty="0" smtClean="0"/>
              <a:t>c=5</a:t>
            </a:r>
            <a:r>
              <a:rPr lang="en-US" sz="1600" dirty="0">
                <a:solidFill>
                  <a:srgbClr val="FF0000"/>
                </a:solidFill>
              </a:rPr>
              <a:t> ✗</a:t>
            </a:r>
            <a:endParaRPr lang="en-US" sz="1600" dirty="0"/>
          </a:p>
        </p:txBody>
      </p:sp>
      <p:sp>
        <p:nvSpPr>
          <p:cNvPr id="23" name="TextBox 22"/>
          <p:cNvSpPr txBox="1"/>
          <p:nvPr/>
        </p:nvSpPr>
        <p:spPr>
          <a:xfrm>
            <a:off x="4208570" y="6502337"/>
            <a:ext cx="731520" cy="338554"/>
          </a:xfrm>
          <a:prstGeom prst="rect">
            <a:avLst/>
          </a:prstGeom>
          <a:noFill/>
        </p:spPr>
        <p:txBody>
          <a:bodyPr wrap="square" rtlCol="0">
            <a:spAutoFit/>
          </a:bodyPr>
          <a:lstStyle/>
          <a:p>
            <a:r>
              <a:rPr lang="en-US" sz="1600" dirty="0" smtClean="0"/>
              <a:t>c=8</a:t>
            </a:r>
            <a:r>
              <a:rPr lang="en-US" sz="1600" dirty="0">
                <a:solidFill>
                  <a:srgbClr val="009900"/>
                </a:solidFill>
              </a:rPr>
              <a:t> ✓</a:t>
            </a:r>
            <a:endParaRPr lang="en-US" sz="1600" dirty="0"/>
          </a:p>
        </p:txBody>
      </p:sp>
      <p:sp>
        <p:nvSpPr>
          <p:cNvPr id="24" name="TextBox 23"/>
          <p:cNvSpPr txBox="1"/>
          <p:nvPr/>
        </p:nvSpPr>
        <p:spPr>
          <a:xfrm>
            <a:off x="5466546" y="6519446"/>
            <a:ext cx="731520" cy="338554"/>
          </a:xfrm>
          <a:prstGeom prst="rect">
            <a:avLst/>
          </a:prstGeom>
          <a:noFill/>
        </p:spPr>
        <p:txBody>
          <a:bodyPr wrap="square" rtlCol="0">
            <a:spAutoFit/>
          </a:bodyPr>
          <a:lstStyle/>
          <a:p>
            <a:r>
              <a:rPr lang="en-US" sz="1600" dirty="0" smtClean="0"/>
              <a:t>c=6</a:t>
            </a:r>
            <a:r>
              <a:rPr lang="en-US" sz="1600" dirty="0">
                <a:solidFill>
                  <a:srgbClr val="009900"/>
                </a:solidFill>
              </a:rPr>
              <a:t> ✓</a:t>
            </a:r>
            <a:endParaRPr lang="en-US" sz="1600" dirty="0"/>
          </a:p>
        </p:txBody>
      </p:sp>
      <p:sp>
        <p:nvSpPr>
          <p:cNvPr id="25" name="TextBox 24"/>
          <p:cNvSpPr txBox="1"/>
          <p:nvPr/>
        </p:nvSpPr>
        <p:spPr>
          <a:xfrm>
            <a:off x="6715646" y="6519446"/>
            <a:ext cx="731520" cy="338554"/>
          </a:xfrm>
          <a:prstGeom prst="rect">
            <a:avLst/>
          </a:prstGeom>
          <a:noFill/>
        </p:spPr>
        <p:txBody>
          <a:bodyPr wrap="square" rtlCol="0">
            <a:spAutoFit/>
          </a:bodyPr>
          <a:lstStyle/>
          <a:p>
            <a:r>
              <a:rPr lang="en-US" sz="1600" dirty="0" smtClean="0"/>
              <a:t>c=6</a:t>
            </a:r>
            <a:r>
              <a:rPr lang="en-US" sz="1600" dirty="0">
                <a:solidFill>
                  <a:srgbClr val="FF0000"/>
                </a:solidFill>
              </a:rPr>
              <a:t> ✗</a:t>
            </a:r>
            <a:endParaRPr lang="en-US" sz="1600" dirty="0"/>
          </a:p>
        </p:txBody>
      </p:sp>
      <p:sp>
        <p:nvSpPr>
          <p:cNvPr id="26" name="TextBox 25"/>
          <p:cNvSpPr txBox="1"/>
          <p:nvPr/>
        </p:nvSpPr>
        <p:spPr>
          <a:xfrm>
            <a:off x="7957996" y="6501831"/>
            <a:ext cx="731520" cy="338554"/>
          </a:xfrm>
          <a:prstGeom prst="rect">
            <a:avLst/>
          </a:prstGeom>
          <a:noFill/>
        </p:spPr>
        <p:txBody>
          <a:bodyPr wrap="square" rtlCol="0">
            <a:spAutoFit/>
          </a:bodyPr>
          <a:lstStyle/>
          <a:p>
            <a:r>
              <a:rPr lang="en-US" sz="1600" dirty="0" smtClean="0"/>
              <a:t>c=7</a:t>
            </a:r>
            <a:r>
              <a:rPr lang="en-US" sz="1600" dirty="0">
                <a:solidFill>
                  <a:srgbClr val="009900"/>
                </a:solidFill>
              </a:rPr>
              <a:t> ✓</a:t>
            </a:r>
            <a:endParaRPr lang="en-US" sz="1600" dirty="0"/>
          </a:p>
        </p:txBody>
      </p:sp>
      <p:sp>
        <p:nvSpPr>
          <p:cNvPr id="27"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29" name="Table 28"/>
          <p:cNvGraphicFramePr>
            <a:graphicFrameLocks noGrp="1"/>
          </p:cNvGraphicFramePr>
          <p:nvPr>
            <p:extLst>
              <p:ext uri="{D42A27DB-BD31-4B8C-83A1-F6EECF244321}">
                <p14:modId xmlns:p14="http://schemas.microsoft.com/office/powerpoint/2010/main" val="1377693919"/>
              </p:ext>
            </p:extLst>
          </p:nvPr>
        </p:nvGraphicFramePr>
        <p:xfrm>
          <a:off x="2755778" y="1377461"/>
          <a:ext cx="5464748" cy="1112520"/>
        </p:xfrm>
        <a:graphic>
          <a:graphicData uri="http://schemas.openxmlformats.org/drawingml/2006/table">
            <a:tbl>
              <a:tblPr firstRow="1" bandRow="1">
                <a:tableStyleId>{5940675A-B579-460E-94D1-54222C63F5DA}</a:tableStyleId>
              </a:tblPr>
              <a:tblGrid>
                <a:gridCol w="1717379"/>
                <a:gridCol w="624502"/>
                <a:gridCol w="624502"/>
                <a:gridCol w="559244"/>
                <a:gridCol w="646374"/>
                <a:gridCol w="646374"/>
                <a:gridCol w="646373"/>
              </a:tblGrid>
              <a:tr h="370840">
                <a:tc>
                  <a:txBody>
                    <a:bodyPr/>
                    <a:lstStyle/>
                    <a:p>
                      <a:pPr marL="0" indent="0">
                        <a:spcBef>
                          <a:spcPts val="600"/>
                        </a:spcBef>
                        <a:buNone/>
                      </a:pPr>
                      <a:r>
                        <a:rPr lang="en-US" sz="1800" b="1" dirty="0" smtClean="0">
                          <a:sym typeface="Symbol"/>
                        </a:rPr>
                        <a:t>np</a:t>
                      </a:r>
                      <a:r>
                        <a:rPr lang="en-US" sz="1800" baseline="0" dirty="0" smtClean="0">
                          <a:sym typeface="Symbol"/>
                        </a:rPr>
                        <a:t> </a:t>
                      </a:r>
                      <a:r>
                        <a:rPr lang="en-US" sz="1800" dirty="0" smtClean="0">
                          <a:sym typeface="Symbol"/>
                        </a:rPr>
                        <a:t>@ </a:t>
                      </a:r>
                      <a:r>
                        <a:rPr lang="en-US" sz="1800" b="0" kern="1200" baseline="0" dirty="0" smtClean="0">
                          <a:solidFill>
                            <a:srgbClr val="0000FF"/>
                          </a:solidFill>
                          <a:latin typeface="+mn-lt"/>
                          <a:ea typeface="+mn-ea"/>
                          <a:cs typeface="+mn-cs"/>
                          <a:sym typeface="Symbol"/>
                        </a:rPr>
                        <a:t>AQL=0.01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spcBef>
                          <a:spcPts val="600"/>
                        </a:spcBef>
                        <a:tabLst>
                          <a:tab pos="914400" algn="dec"/>
                        </a:tabLst>
                      </a:pPr>
                      <a:endParaRPr lang="en-US" sz="1800" kern="1200" dirty="0">
                        <a:solidFill>
                          <a:schemeClr val="tx1"/>
                        </a:solidFill>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chemeClr val="tx1"/>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r>
              <a:tr h="370840">
                <a:tc>
                  <a:txBody>
                    <a:bodyPr/>
                    <a:lstStyle/>
                    <a:p>
                      <a:pPr marL="0" marR="0" indent="0" algn="l" defTabSz="914400" rtl="0" eaLnBrk="1" fontAlgn="auto" latinLnBrk="0" hangingPunct="1">
                        <a:lnSpc>
                          <a:spcPct val="100000"/>
                        </a:lnSpc>
                        <a:spcBef>
                          <a:spcPts val="600"/>
                        </a:spcBef>
                        <a:spcAft>
                          <a:spcPts val="0"/>
                        </a:spcAft>
                        <a:buClrTx/>
                        <a:buSzTx/>
                        <a:buFontTx/>
                        <a:buNone/>
                        <a:tabLst/>
                        <a:defRPr/>
                      </a:pPr>
                      <a:r>
                        <a:rPr lang="en-US" sz="1800" b="1" dirty="0" smtClean="0">
                          <a:sym typeface="Symbol"/>
                        </a:rPr>
                        <a:t>np</a:t>
                      </a:r>
                      <a:r>
                        <a:rPr lang="en-US" sz="1800" dirty="0" smtClean="0">
                          <a:sym typeface="Symbol"/>
                        </a:rPr>
                        <a:t> @ </a:t>
                      </a:r>
                      <a:r>
                        <a:rPr lang="en-US" sz="1800" kern="1200" baseline="0" dirty="0" smtClean="0">
                          <a:solidFill>
                            <a:srgbClr val="FF0000"/>
                          </a:solidFill>
                          <a:latin typeface="+mn-lt"/>
                          <a:ea typeface="+mn-ea"/>
                          <a:cs typeface="+mn-cs"/>
                          <a:sym typeface="Symbol"/>
                        </a:rPr>
                        <a:t>LTPD=0.04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tab pos="914400" algn="dec"/>
                        </a:tabLst>
                        <a:defRPr/>
                      </a:pPr>
                      <a:endParaRPr lang="en-US" sz="1800" kern="1200" dirty="0" smtClean="0">
                        <a:solidFill>
                          <a:srgbClr val="FF0000"/>
                        </a:solidFill>
                        <a:latin typeface="Wingdings" panose="05000000000000000000" pitchFamily="2" charset="2"/>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chemeClr val="tx1"/>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400" b="0" i="0" kern="1200" dirty="0">
                        <a:solidFill>
                          <a:srgbClr val="FF0000"/>
                        </a:solidFill>
                        <a:effectLst/>
                        <a:latin typeface="+mn-lt"/>
                        <a:ea typeface="+mn-ea"/>
                        <a:cs typeface="+mn-cs"/>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dirty="0">
                        <a:solidFill>
                          <a:schemeClr val="tx1"/>
                        </a:solidFill>
                      </a:endParaRPr>
                    </a:p>
                  </a:txBody>
                  <a:tcPr marL="0" marR="0" marT="0" marB="0" anchor="ctr">
                    <a:solidFill>
                      <a:schemeClr val="bg1"/>
                    </a:solidFill>
                  </a:tcPr>
                </a:tc>
              </a:tr>
              <a:tr h="370840">
                <a:tc>
                  <a:txBody>
                    <a:bodyPr/>
                    <a:lstStyle/>
                    <a:p>
                      <a:pPr marL="0" marR="0" indent="0" algn="r" defTabSz="914400" rtl="0" eaLnBrk="1" fontAlgn="auto" latinLnBrk="0" hangingPunct="1">
                        <a:lnSpc>
                          <a:spcPct val="100000"/>
                        </a:lnSpc>
                        <a:spcBef>
                          <a:spcPts val="600"/>
                        </a:spcBef>
                        <a:spcAft>
                          <a:spcPts val="0"/>
                        </a:spcAft>
                        <a:buClrTx/>
                        <a:buSzTx/>
                        <a:buFontTx/>
                        <a:buNone/>
                        <a:tabLst/>
                        <a:defRPr/>
                      </a:pPr>
                      <a:r>
                        <a:rPr lang="en-US" sz="1800" b="1" kern="1200" dirty="0">
                          <a:solidFill>
                            <a:schemeClr val="tx1"/>
                          </a:solidFill>
                          <a:latin typeface="+mn-lt"/>
                          <a:ea typeface="+mn-ea"/>
                          <a:cs typeface="+mn-cs"/>
                          <a:sym typeface="Symbol"/>
                        </a:rPr>
                        <a:t>n</a:t>
                      </a:r>
                      <a:endParaRPr lang="en-US" sz="1800" b="1" kern="1200" dirty="0" smtClean="0">
                        <a:solidFill>
                          <a:schemeClr val="tx1"/>
                        </a:solidFill>
                        <a:latin typeface="+mn-lt"/>
                        <a:ea typeface="+mn-ea"/>
                        <a:cs typeface="+mn-cs"/>
                        <a:sym typeface="Symbo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Bef>
                          <a:spcPts val="600"/>
                        </a:spcBef>
                        <a:tabLst>
                          <a:tab pos="914400" algn="dec"/>
                        </a:tabLst>
                      </a:pPr>
                      <a:endParaRPr lang="en-US" sz="1800" kern="1200" dirty="0">
                        <a:solidFill>
                          <a:srgbClr val="FF0000"/>
                        </a:solidFill>
                        <a:latin typeface="Wingdings" panose="05000000000000000000" pitchFamily="2" charset="2"/>
                        <a:ea typeface="+mn-ea"/>
                        <a:cs typeface="+mn-cs"/>
                      </a:endParaRPr>
                    </a:p>
                  </a:txBody>
                  <a:tcPr marL="0" marR="0" marT="0" marB="0" anchor="ctr">
                    <a:lnL w="12700" cap="flat" cmpd="sng" algn="ctr">
                      <a:solidFill>
                        <a:schemeClr val="tx1"/>
                      </a:solidFill>
                      <a:prstDash val="solid"/>
                      <a:round/>
                      <a:headEnd type="none" w="med" len="med"/>
                      <a:tailEnd type="none" w="med" len="med"/>
                    </a:lnL>
                    <a:solidFill>
                      <a:schemeClr val="bg1"/>
                    </a:solidFill>
                  </a:tcPr>
                </a:tc>
                <a:tc>
                  <a:txBody>
                    <a:bodyPr/>
                    <a:lstStyle/>
                    <a:p>
                      <a:pPr algn="ctr">
                        <a:spcBef>
                          <a:spcPts val="600"/>
                        </a:spcBef>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dirty="0" smtClean="0">
                        <a:solidFill>
                          <a:srgbClr val="009900"/>
                        </a:solidFill>
                        <a:sym typeface="Symbol"/>
                      </a:endParaRPr>
                    </a:p>
                  </a:txBody>
                  <a:tcPr marL="0" marR="0" marT="0" marB="0" anchor="ctr">
                    <a:solidFill>
                      <a:schemeClr val="bg1"/>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endParaRPr lang="en-US" sz="1800" kern="1200" dirty="0" smtClean="0">
                        <a:solidFill>
                          <a:srgbClr val="FF0000"/>
                        </a:solidFill>
                        <a:latin typeface="Wingdings" panose="05000000000000000000" pitchFamily="2" charset="2"/>
                        <a:ea typeface="+mn-ea"/>
                        <a:cs typeface="+mn-cs"/>
                      </a:endParaRPr>
                    </a:p>
                  </a:txBody>
                  <a:tcPr marL="0" marR="0" marT="0" marB="0" anchor="ctr">
                    <a:solidFill>
                      <a:schemeClr val="bg1"/>
                    </a:solidFill>
                  </a:tcPr>
                </a:tc>
                <a:tc>
                  <a:txBody>
                    <a:bodyPr/>
                    <a:lstStyle/>
                    <a:p>
                      <a:pPr algn="ctr">
                        <a:spcBef>
                          <a:spcPts val="600"/>
                        </a:spcBef>
                      </a:pPr>
                      <a:endParaRPr lang="en-US" sz="1800" dirty="0" smtClean="0">
                        <a:solidFill>
                          <a:srgbClr val="009900"/>
                        </a:solidFill>
                        <a:sym typeface="Symbol"/>
                      </a:endParaRPr>
                    </a:p>
                  </a:txBody>
                  <a:tcPr marL="0" marR="0" marT="0" marB="0" anchor="ctr">
                    <a:solidFill>
                      <a:schemeClr val="bg1"/>
                    </a:solidFill>
                  </a:tcPr>
                </a:tc>
              </a:tr>
            </a:tbl>
          </a:graphicData>
        </a:graphic>
      </p:graphicFrame>
      <p:sp>
        <p:nvSpPr>
          <p:cNvPr id="30" name="TextBox 29"/>
          <p:cNvSpPr txBox="1"/>
          <p:nvPr/>
        </p:nvSpPr>
        <p:spPr>
          <a:xfrm>
            <a:off x="4606670" y="1441278"/>
            <a:ext cx="351057"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1.0</a:t>
            </a:r>
          </a:p>
          <a:p>
            <a:pPr algn="ctr">
              <a:spcBef>
                <a:spcPts val="300"/>
              </a:spcBef>
              <a:spcAft>
                <a:spcPts val="300"/>
              </a:spcAft>
            </a:pPr>
            <a:r>
              <a:rPr lang="en-US" dirty="0" smtClean="0">
                <a:solidFill>
                  <a:prstClr val="black"/>
                </a:solidFill>
              </a:rPr>
              <a:t>4.0</a:t>
            </a:r>
          </a:p>
          <a:p>
            <a:pPr algn="ctr">
              <a:spcBef>
                <a:spcPts val="300"/>
              </a:spcBef>
              <a:spcAft>
                <a:spcPts val="300"/>
              </a:spcAft>
            </a:pPr>
            <a:r>
              <a:rPr lang="en-US" dirty="0" smtClean="0">
                <a:solidFill>
                  <a:prstClr val="black"/>
                </a:solidFill>
              </a:rPr>
              <a:t>100</a:t>
            </a:r>
            <a:endParaRPr lang="en-US" dirty="0">
              <a:solidFill>
                <a:prstClr val="black"/>
              </a:solidFill>
            </a:endParaRPr>
          </a:p>
        </p:txBody>
      </p:sp>
      <p:sp>
        <p:nvSpPr>
          <p:cNvPr id="31" name="TextBox 30"/>
          <p:cNvSpPr txBox="1"/>
          <p:nvPr/>
        </p:nvSpPr>
        <p:spPr>
          <a:xfrm>
            <a:off x="5240849" y="1434904"/>
            <a:ext cx="351057"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2.0</a:t>
            </a:r>
          </a:p>
          <a:p>
            <a:pPr algn="ctr">
              <a:spcBef>
                <a:spcPts val="300"/>
              </a:spcBef>
              <a:spcAft>
                <a:spcPts val="300"/>
              </a:spcAft>
            </a:pPr>
            <a:r>
              <a:rPr lang="en-US" dirty="0" smtClean="0">
                <a:solidFill>
                  <a:prstClr val="black"/>
                </a:solidFill>
              </a:rPr>
              <a:t>8.0</a:t>
            </a:r>
          </a:p>
          <a:p>
            <a:pPr algn="ctr">
              <a:spcBef>
                <a:spcPts val="300"/>
              </a:spcBef>
              <a:spcAft>
                <a:spcPts val="300"/>
              </a:spcAft>
            </a:pPr>
            <a:r>
              <a:rPr lang="en-US" dirty="0" smtClean="0">
                <a:solidFill>
                  <a:prstClr val="black"/>
                </a:solidFill>
              </a:rPr>
              <a:t>200</a:t>
            </a:r>
            <a:endParaRPr lang="en-US" dirty="0">
              <a:solidFill>
                <a:prstClr val="black"/>
              </a:solidFill>
            </a:endParaRPr>
          </a:p>
        </p:txBody>
      </p:sp>
      <p:sp>
        <p:nvSpPr>
          <p:cNvPr id="32" name="TextBox 31"/>
          <p:cNvSpPr txBox="1"/>
          <p:nvPr/>
        </p:nvSpPr>
        <p:spPr>
          <a:xfrm>
            <a:off x="5798603" y="1434904"/>
            <a:ext cx="408765"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4.0</a:t>
            </a:r>
          </a:p>
          <a:p>
            <a:pPr algn="ctr">
              <a:spcBef>
                <a:spcPts val="300"/>
              </a:spcBef>
              <a:spcAft>
                <a:spcPts val="300"/>
              </a:spcAft>
            </a:pPr>
            <a:r>
              <a:rPr lang="en-US" dirty="0" smtClean="0">
                <a:solidFill>
                  <a:prstClr val="black"/>
                </a:solidFill>
              </a:rPr>
              <a:t>16.0</a:t>
            </a:r>
          </a:p>
          <a:p>
            <a:pPr algn="ctr">
              <a:spcBef>
                <a:spcPts val="300"/>
              </a:spcBef>
              <a:spcAft>
                <a:spcPts val="300"/>
              </a:spcAft>
            </a:pPr>
            <a:r>
              <a:rPr lang="en-US" dirty="0" smtClean="0">
                <a:solidFill>
                  <a:prstClr val="black"/>
                </a:solidFill>
              </a:rPr>
              <a:t>400</a:t>
            </a:r>
            <a:endParaRPr lang="en-US" dirty="0">
              <a:solidFill>
                <a:prstClr val="black"/>
              </a:solidFill>
            </a:endParaRPr>
          </a:p>
        </p:txBody>
      </p:sp>
      <p:sp>
        <p:nvSpPr>
          <p:cNvPr id="33" name="TextBox 32"/>
          <p:cNvSpPr txBox="1"/>
          <p:nvPr/>
        </p:nvSpPr>
        <p:spPr>
          <a:xfrm>
            <a:off x="6396480" y="1434904"/>
            <a:ext cx="408766"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3.0</a:t>
            </a:r>
          </a:p>
          <a:p>
            <a:pPr algn="ctr">
              <a:spcBef>
                <a:spcPts val="300"/>
              </a:spcBef>
              <a:spcAft>
                <a:spcPts val="300"/>
              </a:spcAft>
            </a:pPr>
            <a:r>
              <a:rPr lang="en-US" dirty="0" smtClean="0">
                <a:solidFill>
                  <a:prstClr val="black"/>
                </a:solidFill>
              </a:rPr>
              <a:t>12.0</a:t>
            </a:r>
          </a:p>
          <a:p>
            <a:pPr algn="ctr">
              <a:spcBef>
                <a:spcPts val="300"/>
              </a:spcBef>
              <a:spcAft>
                <a:spcPts val="300"/>
              </a:spcAft>
            </a:pPr>
            <a:r>
              <a:rPr lang="en-US" dirty="0" smtClean="0">
                <a:solidFill>
                  <a:prstClr val="black"/>
                </a:solidFill>
              </a:rPr>
              <a:t>300</a:t>
            </a:r>
            <a:endParaRPr lang="en-US" dirty="0">
              <a:solidFill>
                <a:prstClr val="black"/>
              </a:solidFill>
            </a:endParaRPr>
          </a:p>
        </p:txBody>
      </p:sp>
      <p:sp>
        <p:nvSpPr>
          <p:cNvPr id="34" name="TextBox 33"/>
          <p:cNvSpPr txBox="1"/>
          <p:nvPr/>
        </p:nvSpPr>
        <p:spPr>
          <a:xfrm>
            <a:off x="7047110" y="1434904"/>
            <a:ext cx="408766"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2.8</a:t>
            </a:r>
          </a:p>
          <a:p>
            <a:pPr algn="ctr">
              <a:spcBef>
                <a:spcPts val="300"/>
              </a:spcBef>
              <a:spcAft>
                <a:spcPts val="300"/>
              </a:spcAft>
            </a:pPr>
            <a:r>
              <a:rPr lang="en-US" dirty="0" smtClean="0">
                <a:solidFill>
                  <a:prstClr val="black"/>
                </a:solidFill>
              </a:rPr>
              <a:t>11.2</a:t>
            </a:r>
          </a:p>
          <a:p>
            <a:pPr algn="ctr">
              <a:spcBef>
                <a:spcPts val="300"/>
              </a:spcBef>
              <a:spcAft>
                <a:spcPts val="300"/>
              </a:spcAft>
            </a:pPr>
            <a:r>
              <a:rPr lang="en-US" dirty="0" smtClean="0">
                <a:solidFill>
                  <a:prstClr val="black"/>
                </a:solidFill>
              </a:rPr>
              <a:t>280</a:t>
            </a:r>
            <a:endParaRPr lang="en-US" dirty="0">
              <a:solidFill>
                <a:prstClr val="black"/>
              </a:solidFill>
            </a:endParaRPr>
          </a:p>
        </p:txBody>
      </p:sp>
      <p:sp>
        <p:nvSpPr>
          <p:cNvPr id="35" name="TextBox 34"/>
          <p:cNvSpPr txBox="1"/>
          <p:nvPr/>
        </p:nvSpPr>
        <p:spPr>
          <a:xfrm>
            <a:off x="7691880" y="1434904"/>
            <a:ext cx="408766" cy="984885"/>
          </a:xfrm>
          <a:prstGeom prst="rect">
            <a:avLst/>
          </a:prstGeom>
          <a:noFill/>
        </p:spPr>
        <p:txBody>
          <a:bodyPr wrap="none" lIns="0" tIns="0" rIns="0" bIns="0" rtlCol="0" anchor="ctr" anchorCtr="1">
            <a:spAutoFit/>
          </a:bodyPr>
          <a:lstStyle/>
          <a:p>
            <a:pPr algn="ctr">
              <a:spcBef>
                <a:spcPts val="300"/>
              </a:spcBef>
              <a:spcAft>
                <a:spcPts val="300"/>
              </a:spcAft>
            </a:pPr>
            <a:r>
              <a:rPr lang="en-US" dirty="0" smtClean="0">
                <a:solidFill>
                  <a:prstClr val="black"/>
                </a:solidFill>
              </a:rPr>
              <a:t>3.4</a:t>
            </a:r>
          </a:p>
          <a:p>
            <a:pPr algn="ctr">
              <a:spcBef>
                <a:spcPts val="300"/>
              </a:spcBef>
              <a:spcAft>
                <a:spcPts val="300"/>
              </a:spcAft>
            </a:pPr>
            <a:r>
              <a:rPr lang="en-US" dirty="0" smtClean="0">
                <a:solidFill>
                  <a:prstClr val="black"/>
                </a:solidFill>
              </a:rPr>
              <a:t>13.6</a:t>
            </a:r>
          </a:p>
          <a:p>
            <a:pPr algn="ctr">
              <a:spcBef>
                <a:spcPts val="300"/>
              </a:spcBef>
              <a:spcAft>
                <a:spcPts val="300"/>
              </a:spcAft>
            </a:pPr>
            <a:r>
              <a:rPr lang="en-US" dirty="0" smtClean="0">
                <a:solidFill>
                  <a:prstClr val="black"/>
                </a:solidFill>
              </a:rPr>
              <a:t>340</a:t>
            </a:r>
            <a:endParaRPr lang="en-US" dirty="0">
              <a:solidFill>
                <a:prstClr val="black"/>
              </a:solidFill>
            </a:endParaRPr>
          </a:p>
        </p:txBody>
      </p:sp>
      <p:sp>
        <p:nvSpPr>
          <p:cNvPr id="36" name="TextBox 35"/>
          <p:cNvSpPr txBox="1"/>
          <p:nvPr/>
        </p:nvSpPr>
        <p:spPr>
          <a:xfrm>
            <a:off x="8296152" y="897523"/>
            <a:ext cx="731520" cy="369332"/>
          </a:xfrm>
          <a:prstGeom prst="rect">
            <a:avLst/>
          </a:prstGeom>
          <a:noFill/>
        </p:spPr>
        <p:txBody>
          <a:bodyPr wrap="square" rtlCol="0">
            <a:spAutoFit/>
          </a:bodyPr>
          <a:lstStyle/>
          <a:p>
            <a:r>
              <a:rPr lang="en-US" b="1" dirty="0" smtClean="0">
                <a:solidFill>
                  <a:srgbClr val="0000FF"/>
                </a:solidFill>
              </a:rPr>
              <a:t>0.950</a:t>
            </a:r>
            <a:endParaRPr lang="en-US" b="1" dirty="0">
              <a:solidFill>
                <a:srgbClr val="0000FF"/>
              </a:solidFill>
            </a:endParaRPr>
          </a:p>
        </p:txBody>
      </p:sp>
      <p:sp>
        <p:nvSpPr>
          <p:cNvPr id="37" name="TextBox 36"/>
          <p:cNvSpPr txBox="1"/>
          <p:nvPr/>
        </p:nvSpPr>
        <p:spPr>
          <a:xfrm>
            <a:off x="8289400" y="5622481"/>
            <a:ext cx="731520" cy="369332"/>
          </a:xfrm>
          <a:prstGeom prst="rect">
            <a:avLst/>
          </a:prstGeom>
          <a:noFill/>
        </p:spPr>
        <p:txBody>
          <a:bodyPr wrap="square" rtlCol="0">
            <a:spAutoFit/>
          </a:bodyPr>
          <a:lstStyle/>
          <a:p>
            <a:r>
              <a:rPr lang="en-US" b="1" dirty="0" smtClean="0">
                <a:solidFill>
                  <a:srgbClr val="FF0000"/>
                </a:solidFill>
              </a:rPr>
              <a:t>0.050</a:t>
            </a:r>
            <a:endParaRPr lang="en-US" b="1" dirty="0">
              <a:solidFill>
                <a:srgbClr val="FF0000"/>
              </a:solidFill>
            </a:endParaRPr>
          </a:p>
        </p:txBody>
      </p:sp>
    </p:spTree>
    <p:extLst>
      <p:ext uri="{BB962C8B-B14F-4D97-AF65-F5344CB8AC3E}">
        <p14:creationId xmlns:p14="http://schemas.microsoft.com/office/powerpoint/2010/main" val="1995580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chart seriesIdx="-4" categoryIdx="0" bldStep="category"/>
                                            </p:graphic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graphicEl>
                                              <a:chart seriesIdx="-4" categoryIdx="1" bldStep="category"/>
                                            </p:graphicEl>
                                          </p:spTgt>
                                        </p:tgtEl>
                                        <p:attrNameLst>
                                          <p:attrName>style.visibility</p:attrName>
                                        </p:attrNameLst>
                                      </p:cBhvr>
                                      <p:to>
                                        <p:strVal val="visible"/>
                                      </p:to>
                                    </p:set>
                                  </p:childTnLst>
                                </p:cTn>
                              </p:par>
                            </p:childTnLst>
                          </p:cTn>
                        </p:par>
                        <p:par>
                          <p:cTn id="22" fill="hold">
                            <p:stCondLst>
                              <p:cond delay="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graphicEl>
                                              <a:chart seriesIdx="-4" categoryIdx="2" bldStep="category"/>
                                            </p:graphicEl>
                                          </p:spTgt>
                                        </p:tgtEl>
                                        <p:attrNameLst>
                                          <p:attrName>style.visibility</p:attrName>
                                        </p:attrNameLst>
                                      </p:cBhvr>
                                      <p:to>
                                        <p:strVal val="visible"/>
                                      </p:to>
                                    </p:set>
                                  </p:childTnLst>
                                </p:cTn>
                              </p:par>
                            </p:childTnLst>
                          </p:cTn>
                        </p:par>
                        <p:par>
                          <p:cTn id="37" fill="hold">
                            <p:stCondLst>
                              <p:cond delay="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
                                            <p:graphicEl>
                                              <a:chart seriesIdx="-4" categoryIdx="3" bldStep="category"/>
                                            </p:graphicEl>
                                          </p:spTgt>
                                        </p:tgtEl>
                                        <p:attrNameLst>
                                          <p:attrName>style.visibility</p:attrName>
                                        </p:attrNameLst>
                                      </p:cBhvr>
                                      <p:to>
                                        <p:strVal val="visible"/>
                                      </p:to>
                                    </p:set>
                                  </p:childTnLst>
                                </p:cTn>
                              </p:par>
                            </p:childTnLst>
                          </p:cTn>
                        </p:par>
                        <p:par>
                          <p:cTn id="52" fill="hold">
                            <p:stCondLst>
                              <p:cond delay="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childTnLst>
                                </p:cTn>
                              </p:par>
                              <p:par>
                                <p:cTn id="60" presetID="10"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
                                            <p:graphicEl>
                                              <a:chart seriesIdx="-4" categoryIdx="4" bldStep="category"/>
                                            </p:graphicEl>
                                          </p:spTgt>
                                        </p:tgtEl>
                                        <p:attrNameLst>
                                          <p:attrName>style.visibility</p:attrName>
                                        </p:attrNameLst>
                                      </p:cBhvr>
                                      <p:to>
                                        <p:strVal val="visible"/>
                                      </p:to>
                                    </p:set>
                                  </p:childTnLst>
                                </p:cTn>
                              </p:par>
                            </p:childTnLst>
                          </p:cTn>
                        </p:par>
                        <p:par>
                          <p:cTn id="67" fill="hold">
                            <p:stCondLst>
                              <p:cond delay="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childTnLst>
                                </p:cTn>
                              </p:par>
                              <p:par>
                                <p:cTn id="75" presetID="1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5">
                                            <p:graphicEl>
                                              <a:chart seriesIdx="-4" categoryIdx="5" bldStep="category"/>
                                            </p:graphicEl>
                                          </p:spTgt>
                                        </p:tgtEl>
                                        <p:attrNameLst>
                                          <p:attrName>style.visibility</p:attrName>
                                        </p:attrNameLst>
                                      </p:cBhvr>
                                      <p:to>
                                        <p:strVal val="visible"/>
                                      </p:to>
                                    </p:set>
                                  </p:childTnLst>
                                </p:cTn>
                              </p:par>
                            </p:childTnLst>
                          </p:cTn>
                        </p:par>
                        <p:par>
                          <p:cTn id="82" fill="hold">
                            <p:stCondLst>
                              <p:cond delay="0"/>
                            </p:stCondLst>
                            <p:childTnLst>
                              <p:par>
                                <p:cTn id="83" presetID="10"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childTnLst>
                                </p:cTn>
                              </p:par>
                              <p:par>
                                <p:cTn id="90" presetID="10" presetClass="entr" presetSubtype="0"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5">
                                            <p:graphicEl>
                                              <a:chart seriesIdx="-4" categoryIdx="6" bldStep="category"/>
                                            </p:graphicEl>
                                          </p:spTgt>
                                        </p:tgtEl>
                                        <p:attrNameLst>
                                          <p:attrName>style.visibility</p:attrName>
                                        </p:attrNameLst>
                                      </p:cBhvr>
                                      <p:to>
                                        <p:strVal val="visible"/>
                                      </p:to>
                                    </p:set>
                                  </p:childTnLst>
                                </p:cTn>
                              </p:par>
                            </p:childTnLst>
                          </p:cTn>
                        </p:par>
                        <p:par>
                          <p:cTn id="97" fill="hold">
                            <p:stCondLst>
                              <p:cond delay="0"/>
                            </p:stCondLst>
                            <p:childTnLst>
                              <p:par>
                                <p:cTn id="98" presetID="10" presetClass="entr" presetSubtype="0"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category"/>
        </p:bldSub>
      </p:bldGraphic>
      <p:bldP spid="15" grpId="0" uiExpand="1"/>
      <p:bldP spid="16" grpId="0" uiExpand="1"/>
      <p:bldP spid="17" grpId="0" uiExpand="1"/>
      <p:bldP spid="18" grpId="0" uiExpand="1"/>
      <p:bldP spid="19" grpId="0" uiExpand="1"/>
      <p:bldP spid="20" grpId="0" uiExpand="1"/>
      <p:bldP spid="21" grpId="0" uiExpand="1"/>
      <p:bldP spid="22" grpId="0" uiExpand="1"/>
      <p:bldP spid="23" grpId="0" uiExpand="1"/>
      <p:bldP spid="24" grpId="0" uiExpand="1"/>
      <p:bldP spid="25" grpId="0" uiExpand="1"/>
      <p:bldP spid="26" grpId="0"/>
      <p:bldP spid="30" grpId="0"/>
      <p:bldP spid="31" grpId="0"/>
      <p:bldP spid="32" grpId="0"/>
      <p:bldP spid="33" grpId="0"/>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“Representative” Sample</a:t>
            </a:r>
            <a:endParaRPr lang="en-US" sz="32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76200" y="707408"/>
            <a:ext cx="8977745" cy="6068704"/>
          </a:xfrm>
        </p:spPr>
        <p:txBody>
          <a:bodyPr>
            <a:normAutofit/>
          </a:bodyPr>
          <a:lstStyle/>
          <a:p>
            <a:pPr marL="231775" indent="-231775">
              <a:spcBef>
                <a:spcPts val="1200"/>
              </a:spcBef>
            </a:pPr>
            <a:r>
              <a:rPr lang="en-US" altLang="en-US" sz="2400" dirty="0" smtClean="0"/>
              <a:t>Sampling assumes a “Representative” Sample i.e. the proportion of defectives in the Lot is reflected in the Sample.  If the Lot has d% defectives, the Sample is also expected to have d% defectives</a:t>
            </a:r>
          </a:p>
          <a:p>
            <a:pPr marL="231775" indent="-231775">
              <a:spcBef>
                <a:spcPts val="1200"/>
              </a:spcBef>
            </a:pPr>
            <a:r>
              <a:rPr lang="en-US" altLang="en-US" sz="2400" dirty="0" smtClean="0"/>
              <a:t>“Unrepresentative” Sample has following implications:</a:t>
            </a:r>
          </a:p>
          <a:p>
            <a:pPr marL="631825" lvl="1" indent="-231775">
              <a:spcBef>
                <a:spcPts val="1200"/>
              </a:spcBef>
            </a:pPr>
            <a:r>
              <a:rPr lang="en-US" altLang="en-US" sz="2200" dirty="0" smtClean="0"/>
              <a:t>If Sample has less than d% defectives, MORE the chances of its acceptance (disadvantage to the Customer)</a:t>
            </a:r>
          </a:p>
          <a:p>
            <a:pPr marL="631825" lvl="1" indent="-231775">
              <a:spcBef>
                <a:spcPts val="1200"/>
              </a:spcBef>
            </a:pPr>
            <a:r>
              <a:rPr lang="en-US" altLang="en-US" sz="2200" dirty="0" smtClean="0"/>
              <a:t>If Sample has more than d% defectives, LESS the chances of its acceptance (disadvantage to the Supplier)</a:t>
            </a:r>
          </a:p>
          <a:p>
            <a:pPr marL="231775" indent="-231775">
              <a:lnSpc>
                <a:spcPct val="120000"/>
              </a:lnSpc>
              <a:spcBef>
                <a:spcPts val="1200"/>
              </a:spcBef>
            </a:pPr>
            <a:endParaRPr lang="en-US" dirty="0" smtClean="0"/>
          </a:p>
          <a:p>
            <a:pPr marL="287337" lvl="1" indent="0">
              <a:spcBef>
                <a:spcPts val="1200"/>
              </a:spcBef>
              <a:buNone/>
            </a:pP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30631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76200"/>
            <a:ext cx="8229600"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Understanding the </a:t>
            </a:r>
            <a:r>
              <a:rPr lang="en-US" sz="2800" b="1" dirty="0">
                <a:solidFill>
                  <a:srgbClr val="FF0000"/>
                </a:solidFill>
                <a:effectLst>
                  <a:outerShdw blurRad="38100" dist="38100" dir="2700000" algn="tl">
                    <a:srgbClr val="000000">
                      <a:alpha val="43137"/>
                    </a:srgbClr>
                  </a:outerShdw>
                </a:effectLst>
              </a:rPr>
              <a:t>Concept … </a:t>
            </a:r>
            <a:r>
              <a:rPr lang="en-US" sz="2800" b="1" dirty="0" smtClean="0">
                <a:solidFill>
                  <a:srgbClr val="FF0000"/>
                </a:solidFill>
                <a:effectLst>
                  <a:outerShdw blurRad="38100" dist="38100" dir="2700000" algn="tl">
                    <a:srgbClr val="000000">
                      <a:alpha val="43137"/>
                    </a:srgbClr>
                  </a:outerShdw>
                </a:effectLst>
              </a:rPr>
              <a:t>1/2</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2542" y="497304"/>
            <a:ext cx="9144000" cy="3354320"/>
          </a:xfrm>
          <a:solidFill>
            <a:schemeClr val="accent5">
              <a:lumMod val="20000"/>
              <a:lumOff val="80000"/>
            </a:schemeClr>
          </a:solidFill>
        </p:spPr>
        <p:txBody>
          <a:bodyPr>
            <a:noAutofit/>
          </a:bodyPr>
          <a:lstStyle/>
          <a:p>
            <a:pPr marL="0" indent="0">
              <a:spcBef>
                <a:spcPts val="1200"/>
              </a:spcBef>
              <a:buNone/>
            </a:pPr>
            <a:r>
              <a:rPr lang="en-US" altLang="en-US" sz="2400" dirty="0" smtClean="0"/>
              <a:t>A consignment of 10,000 bricks is ready at the brick kiln for transportation to the project site.  As per the scope, the bricks must clear the 1,500 psi breaking strength.  It is expected that there will be no more than 5% (500) weak bricks </a:t>
            </a:r>
            <a:r>
              <a:rPr lang="en-US" altLang="en-US" sz="2400" dirty="0"/>
              <a:t>in the </a:t>
            </a:r>
            <a:r>
              <a:rPr lang="en-US" altLang="en-US" sz="2400" dirty="0" smtClean="0"/>
              <a:t>LOT.  The SAMPLE acceptance plan calls for subjecting a random 100 brick </a:t>
            </a:r>
            <a:r>
              <a:rPr lang="en-US" altLang="en-US" sz="2400" dirty="0"/>
              <a:t>single </a:t>
            </a:r>
            <a:r>
              <a:rPr lang="en-US" altLang="en-US" sz="2400" dirty="0" smtClean="0"/>
              <a:t>SAMPLE to the  breaking strength.  The entire LOT will be accepted if the number of brick failing the test is 5 or less. The entire LOT will be rejected if more than 5 bricks fail the test.  In this case: Lot Size (</a:t>
            </a:r>
            <a:r>
              <a:rPr lang="en-US" sz="2400" dirty="0" smtClean="0"/>
              <a:t>N) = 10,000, sample size (n) = 100 and Acceptance Level (c) = 5</a:t>
            </a: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cxnSp>
        <p:nvCxnSpPr>
          <p:cNvPr id="7" name="Straight Connector 6"/>
          <p:cNvCxnSpPr/>
          <p:nvPr/>
        </p:nvCxnSpPr>
        <p:spPr>
          <a:xfrm>
            <a:off x="-13855" y="4572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rot="16200000">
            <a:off x="8480791" y="3932237"/>
            <a:ext cx="1066800" cy="365125"/>
          </a:xfrm>
        </p:spPr>
        <p:txBody>
          <a:bodyPr/>
          <a:lstStyle/>
          <a:p>
            <a:pPr algn="l"/>
            <a:r>
              <a:rPr lang="en-US" dirty="0" err="1" smtClean="0">
                <a:solidFill>
                  <a:prstClr val="black"/>
                </a:solidFill>
              </a:rPr>
              <a:t>MEhsanSaeed</a:t>
            </a:r>
            <a:endParaRPr lang="en-US" dirty="0">
              <a:solidFill>
                <a:prstClr val="black"/>
              </a:solidFill>
            </a:endParaRPr>
          </a:p>
        </p:txBody>
      </p:sp>
      <p:sp>
        <p:nvSpPr>
          <p:cNvPr id="8" name="Content Placeholder 4"/>
          <p:cNvSpPr>
            <a:spLocks noGrp="1"/>
          </p:cNvSpPr>
          <p:nvPr>
            <p:ph sz="half" idx="1"/>
          </p:nvPr>
        </p:nvSpPr>
        <p:spPr>
          <a:xfrm>
            <a:off x="-5861" y="3821463"/>
            <a:ext cx="9144000" cy="3036537"/>
          </a:xfrm>
        </p:spPr>
        <p:txBody>
          <a:bodyPr>
            <a:noAutofit/>
          </a:bodyPr>
          <a:lstStyle/>
          <a:p>
            <a:pPr marL="231775" lvl="1" indent="-231775">
              <a:spcBef>
                <a:spcPts val="1200"/>
              </a:spcBef>
              <a:buFont typeface="Arial" panose="020B0604020202020204" pitchFamily="34" charset="0"/>
              <a:buChar char="•"/>
            </a:pPr>
            <a:r>
              <a:rPr lang="en-US" altLang="en-US" dirty="0" smtClean="0"/>
              <a:t>Assume there are actually 90 defective bricks in the entire lot. Customer obviously does not know about them. Most likely, the supplier would not know it </a:t>
            </a:r>
            <a:r>
              <a:rPr lang="en-US" altLang="en-US" dirty="0"/>
              <a:t>either. </a:t>
            </a:r>
            <a:r>
              <a:rPr lang="en-US" altLang="en-US" dirty="0" smtClean="0"/>
              <a:t> But it is a </a:t>
            </a:r>
            <a:r>
              <a:rPr lang="en-US" altLang="en-US" u="sng" dirty="0" smtClean="0"/>
              <a:t>GOOD LOT</a:t>
            </a:r>
            <a:r>
              <a:rPr lang="en-US" altLang="en-US" dirty="0" smtClean="0"/>
              <a:t> </a:t>
            </a:r>
          </a:p>
          <a:p>
            <a:pPr marL="231775" lvl="1" indent="-231775">
              <a:spcBef>
                <a:spcPts val="1200"/>
              </a:spcBef>
              <a:buFont typeface="Arial" panose="020B0604020202020204" pitchFamily="34" charset="0"/>
              <a:buChar char="•"/>
            </a:pPr>
            <a:r>
              <a:rPr lang="en-US" altLang="en-US" dirty="0" smtClean="0"/>
              <a:t>If all the 90 defective bricks fall into the SAMPLE of 100, the entire GOOD LOT will be rejected.  Rejecting a GOOD LOT is committing a </a:t>
            </a:r>
            <a:r>
              <a:rPr lang="en-US" altLang="en-US" b="1" u="sng" dirty="0" smtClean="0"/>
              <a:t>Type 1 Error</a:t>
            </a:r>
            <a:r>
              <a:rPr lang="en-US" altLang="en-US" dirty="0" smtClean="0"/>
              <a:t>!   Type-1 Error is unfair </a:t>
            </a:r>
            <a:r>
              <a:rPr lang="en-US" altLang="en-US" dirty="0"/>
              <a:t>to the </a:t>
            </a:r>
            <a:r>
              <a:rPr lang="en-US" altLang="en-US" dirty="0" smtClean="0"/>
              <a:t>supplier</a:t>
            </a:r>
            <a:endParaRPr lang="en-US" altLang="en-US" u="sng" dirty="0" smtClean="0"/>
          </a:p>
          <a:p>
            <a:pPr marL="231775" lvl="1" indent="-231775">
              <a:spcBef>
                <a:spcPts val="1200"/>
              </a:spcBef>
              <a:buFont typeface="Arial" panose="020B0604020202020204" pitchFamily="34" charset="0"/>
              <a:buChar char="•"/>
            </a:pPr>
            <a:r>
              <a:rPr lang="en-US" altLang="en-US" dirty="0" smtClean="0"/>
              <a:t>The risk of a Type 1 Error occurring is known as the </a:t>
            </a:r>
            <a:r>
              <a:rPr lang="en-US" b="1" u="sng" dirty="0" smtClean="0">
                <a:sym typeface="Symbol"/>
              </a:rPr>
              <a:t>-risk</a:t>
            </a:r>
            <a:endParaRPr lang="en-US" altLang="en-US" b="1" u="sng" dirty="0" smtClean="0"/>
          </a:p>
        </p:txBody>
      </p:sp>
    </p:spTree>
    <p:extLst>
      <p:ext uri="{BB962C8B-B14F-4D97-AF65-F5344CB8AC3E}">
        <p14:creationId xmlns:p14="http://schemas.microsoft.com/office/powerpoint/2010/main" val="2263901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8"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76200"/>
            <a:ext cx="8229600"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rPr>
              <a:t>Understanding the Concept … 2/2</a:t>
            </a:r>
            <a:endParaRPr lang="en-US" sz="2800" b="1" dirty="0">
              <a:solidFill>
                <a:srgbClr val="FF0000"/>
              </a:solidFill>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21522" y="533400"/>
            <a:ext cx="9089820" cy="3048000"/>
          </a:xfrm>
        </p:spPr>
        <p:txBody>
          <a:bodyPr>
            <a:noAutofit/>
          </a:bodyPr>
          <a:lstStyle/>
          <a:p>
            <a:pPr marL="231775" lvl="1" indent="-231775">
              <a:spcBef>
                <a:spcPts val="1200"/>
              </a:spcBef>
              <a:buFont typeface="Arial" panose="020B0604020202020204" pitchFamily="34" charset="0"/>
              <a:buChar char="•"/>
            </a:pPr>
            <a:r>
              <a:rPr lang="en-US" altLang="en-US" dirty="0"/>
              <a:t>Assume there </a:t>
            </a:r>
            <a:r>
              <a:rPr lang="en-US" altLang="en-US" dirty="0" smtClean="0"/>
              <a:t>are actually </a:t>
            </a:r>
            <a:r>
              <a:rPr lang="en-US" altLang="en-US" dirty="0"/>
              <a:t>600 defective bricks in the entire </a:t>
            </a:r>
            <a:r>
              <a:rPr lang="en-US" altLang="en-US" dirty="0" smtClean="0"/>
              <a:t>LOT</a:t>
            </a:r>
            <a:r>
              <a:rPr lang="en-US" altLang="en-US" dirty="0"/>
              <a:t>. Customer obviously does not know about them. Most likely, the supplier would not know it either</a:t>
            </a:r>
            <a:r>
              <a:rPr lang="en-US" altLang="en-US" dirty="0" smtClean="0"/>
              <a:t>.  But it </a:t>
            </a:r>
            <a:r>
              <a:rPr lang="en-US" altLang="en-US" dirty="0"/>
              <a:t>is a </a:t>
            </a:r>
            <a:r>
              <a:rPr lang="en-US" altLang="en-US" u="sng" dirty="0" smtClean="0"/>
              <a:t>BAD LOT</a:t>
            </a:r>
            <a:r>
              <a:rPr lang="en-US" altLang="en-US" dirty="0" smtClean="0"/>
              <a:t> </a:t>
            </a:r>
            <a:endParaRPr lang="en-US" altLang="en-US" dirty="0"/>
          </a:p>
          <a:p>
            <a:pPr marL="231775" lvl="1" indent="-231775">
              <a:spcBef>
                <a:spcPts val="1200"/>
              </a:spcBef>
              <a:buFont typeface="Arial" panose="020B0604020202020204" pitchFamily="34" charset="0"/>
              <a:buChar char="•"/>
            </a:pPr>
            <a:r>
              <a:rPr lang="en-US" altLang="en-US" dirty="0"/>
              <a:t>If none of the 600 defective bricks fall into the </a:t>
            </a:r>
            <a:r>
              <a:rPr lang="en-US" altLang="en-US" dirty="0" smtClean="0"/>
              <a:t>SAMPLE of 100, </a:t>
            </a:r>
            <a:r>
              <a:rPr lang="en-US" altLang="en-US" dirty="0"/>
              <a:t>the </a:t>
            </a:r>
            <a:r>
              <a:rPr lang="en-US" altLang="en-US" dirty="0" smtClean="0"/>
              <a:t>entire LOT will </a:t>
            </a:r>
            <a:r>
              <a:rPr lang="en-US" altLang="en-US" dirty="0"/>
              <a:t>be accepted. </a:t>
            </a:r>
            <a:r>
              <a:rPr lang="en-US" altLang="en-US" dirty="0" smtClean="0"/>
              <a:t> Accepting a BAD LOT is committing a </a:t>
            </a:r>
            <a:r>
              <a:rPr lang="en-US" altLang="en-US" u="sng" dirty="0" smtClean="0"/>
              <a:t>Type </a:t>
            </a:r>
            <a:r>
              <a:rPr lang="en-US" altLang="en-US" u="sng" dirty="0"/>
              <a:t>2 Error</a:t>
            </a:r>
            <a:r>
              <a:rPr lang="en-US" altLang="en-US" dirty="0" smtClean="0"/>
              <a:t>!  A Type 2 Error is unfair </a:t>
            </a:r>
            <a:r>
              <a:rPr lang="en-US" altLang="en-US" dirty="0"/>
              <a:t>to the </a:t>
            </a:r>
            <a:r>
              <a:rPr lang="en-US" altLang="en-US" dirty="0" smtClean="0"/>
              <a:t>buyer</a:t>
            </a:r>
            <a:endParaRPr lang="en-US" altLang="en-US" dirty="0"/>
          </a:p>
          <a:p>
            <a:pPr marL="231775" lvl="1" indent="-231775">
              <a:spcBef>
                <a:spcPts val="1200"/>
              </a:spcBef>
              <a:buFont typeface="Arial" panose="020B0604020202020204" pitchFamily="34" charset="0"/>
              <a:buChar char="•"/>
            </a:pPr>
            <a:r>
              <a:rPr lang="en-US" altLang="en-US" dirty="0" smtClean="0"/>
              <a:t>The </a:t>
            </a:r>
            <a:r>
              <a:rPr lang="en-US" altLang="en-US" dirty="0"/>
              <a:t>risk of a Type </a:t>
            </a:r>
            <a:r>
              <a:rPr lang="en-US" altLang="en-US" dirty="0" smtClean="0"/>
              <a:t>2 </a:t>
            </a:r>
            <a:r>
              <a:rPr lang="en-US" altLang="en-US" dirty="0"/>
              <a:t>Error occurring is known </a:t>
            </a:r>
            <a:r>
              <a:rPr lang="en-US" altLang="en-US" dirty="0" smtClean="0"/>
              <a:t>as the </a:t>
            </a:r>
            <a:r>
              <a:rPr lang="en-US" b="1" u="sng" dirty="0">
                <a:sym typeface="Symbol"/>
              </a:rPr>
              <a:t>-</a:t>
            </a:r>
            <a:r>
              <a:rPr lang="en-US" b="1" u="sng" dirty="0" smtClean="0">
                <a:sym typeface="Symbol"/>
              </a:rPr>
              <a:t>risk</a:t>
            </a:r>
            <a:endParaRPr lang="en-US" altLang="en-US" b="1" u="sng" dirty="0" smtClean="0"/>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6</a:t>
            </a:fld>
            <a:endParaRPr lang="en-US" b="1" dirty="0">
              <a:solidFill>
                <a:prstClr val="black"/>
              </a:solidFill>
            </a:endParaRPr>
          </a:p>
        </p:txBody>
      </p:sp>
      <p:cxnSp>
        <p:nvCxnSpPr>
          <p:cNvPr id="7" name="Straight Connector 6"/>
          <p:cNvCxnSpPr/>
          <p:nvPr/>
        </p:nvCxnSpPr>
        <p:spPr>
          <a:xfrm>
            <a:off x="-13855" y="4572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3"/>
          <p:cNvSpPr>
            <a:spLocks noGrp="1"/>
          </p:cNvSpPr>
          <p:nvPr>
            <p:ph type="ftr" sz="quarter" idx="11"/>
          </p:nvPr>
        </p:nvSpPr>
        <p:spPr>
          <a:xfrm>
            <a:off x="4036467" y="653362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8" name="Content Placeholder 4"/>
          <p:cNvSpPr>
            <a:spLocks noGrp="1"/>
          </p:cNvSpPr>
          <p:nvPr>
            <p:ph sz="half" idx="1"/>
          </p:nvPr>
        </p:nvSpPr>
        <p:spPr>
          <a:xfrm>
            <a:off x="0" y="3810000"/>
            <a:ext cx="9144000" cy="1219200"/>
          </a:xfrm>
          <a:solidFill>
            <a:schemeClr val="accent5">
              <a:lumMod val="20000"/>
              <a:lumOff val="80000"/>
            </a:schemeClr>
          </a:solidFill>
        </p:spPr>
        <p:txBody>
          <a:bodyPr>
            <a:noAutofit/>
          </a:bodyPr>
          <a:lstStyle/>
          <a:p>
            <a:pPr marL="0" lvl="1" indent="0">
              <a:spcBef>
                <a:spcPts val="1200"/>
              </a:spcBef>
              <a:buNone/>
            </a:pPr>
            <a:r>
              <a:rPr lang="en-US" dirty="0" smtClean="0"/>
              <a:t>Acceptance Sampling is all about managing N, n, c, </a:t>
            </a:r>
            <a:r>
              <a:rPr lang="en-US" dirty="0" smtClean="0">
                <a:sym typeface="Symbol"/>
              </a:rPr>
              <a:t>-risk, -risk, and two associated quantities AQL and LTPD which reflect the production Quality Standards</a:t>
            </a:r>
            <a:endParaRPr lang="en-US" dirty="0"/>
          </a:p>
        </p:txBody>
      </p:sp>
    </p:spTree>
    <p:extLst>
      <p:ext uri="{BB962C8B-B14F-4D97-AF65-F5344CB8AC3E}">
        <p14:creationId xmlns:p14="http://schemas.microsoft.com/office/powerpoint/2010/main" val="1105084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Probability and Acceptance Sampling … 1/3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610600" y="6521903"/>
            <a:ext cx="500742" cy="365125"/>
          </a:xfrm>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9" name="Footer Placeholder 3"/>
          <p:cNvSpPr>
            <a:spLocks noGrp="1"/>
          </p:cNvSpPr>
          <p:nvPr>
            <p:ph type="ftr" sz="quarter" idx="11"/>
          </p:nvPr>
        </p:nvSpPr>
        <p:spPr>
          <a:xfrm>
            <a:off x="4572000" y="6492875"/>
            <a:ext cx="1066800" cy="365125"/>
          </a:xfrm>
        </p:spPr>
        <p:txBody>
          <a:bodyPr/>
          <a:lstStyle/>
          <a:p>
            <a:r>
              <a:rPr lang="en-US" dirty="0" err="1" smtClean="0">
                <a:solidFill>
                  <a:prstClr val="black"/>
                </a:solidFill>
              </a:rPr>
              <a:t>MEhsanSaeed</a:t>
            </a:r>
            <a:endParaRPr lang="en-US" dirty="0">
              <a:solidFill>
                <a:prstClr val="black"/>
              </a:solidFill>
            </a:endParaRPr>
          </a:p>
        </p:txBody>
      </p:sp>
      <p:grpSp>
        <p:nvGrpSpPr>
          <p:cNvPr id="6" name="Group 5"/>
          <p:cNvGrpSpPr/>
          <p:nvPr/>
        </p:nvGrpSpPr>
        <p:grpSpPr>
          <a:xfrm>
            <a:off x="-13855" y="618565"/>
            <a:ext cx="9152091" cy="1947957"/>
            <a:chOff x="-13855" y="618565"/>
            <a:chExt cx="9152091" cy="1947957"/>
          </a:xfrm>
        </p:grpSpPr>
        <p:grpSp>
          <p:nvGrpSpPr>
            <p:cNvPr id="10" name="Group 9"/>
            <p:cNvGrpSpPr/>
            <p:nvPr/>
          </p:nvGrpSpPr>
          <p:grpSpPr>
            <a:xfrm>
              <a:off x="-13855" y="618565"/>
              <a:ext cx="9152091" cy="1947957"/>
              <a:chOff x="-40749" y="685800"/>
              <a:chExt cx="9152091" cy="1947957"/>
            </a:xfrm>
          </p:grpSpPr>
          <p:sp>
            <p:nvSpPr>
              <p:cNvPr id="4" name="TextBox 3"/>
              <p:cNvSpPr txBox="1"/>
              <p:nvPr/>
            </p:nvSpPr>
            <p:spPr>
              <a:xfrm>
                <a:off x="-40749" y="694765"/>
                <a:ext cx="4944443" cy="1938992"/>
              </a:xfrm>
              <a:prstGeom prst="rect">
                <a:avLst/>
              </a:prstGeom>
              <a:solidFill>
                <a:schemeClr val="accent6">
                  <a:lumMod val="20000"/>
                  <a:lumOff val="80000"/>
                </a:schemeClr>
              </a:solidFill>
            </p:spPr>
            <p:txBody>
              <a:bodyPr wrap="square" rtlCol="0">
                <a:spAutoFit/>
              </a:bodyPr>
              <a:lstStyle/>
              <a:p>
                <a:pPr>
                  <a:spcBef>
                    <a:spcPts val="600"/>
                  </a:spcBef>
                </a:pPr>
                <a:r>
                  <a:rPr lang="en-US" sz="2400" dirty="0">
                    <a:sym typeface="Symbol"/>
                  </a:rPr>
                  <a:t>Consider a lot with 10,000 balls, mostly GREEN but some RED.  A random </a:t>
                </a:r>
                <a:r>
                  <a:rPr lang="en-US" sz="2400" dirty="0" smtClean="0">
                    <a:sym typeface="Symbol"/>
                  </a:rPr>
                  <a:t>SAMPLE of </a:t>
                </a:r>
                <a:r>
                  <a:rPr lang="en-US" sz="2400" dirty="0">
                    <a:sym typeface="Symbol"/>
                  </a:rPr>
                  <a:t>100 balls is taken.  What is the probability that less than 3 balls are RED</a:t>
                </a:r>
                <a:r>
                  <a:rPr lang="en-US" sz="2400" dirty="0" smtClean="0">
                    <a:sym typeface="Symbol"/>
                  </a:rPr>
                  <a:t>?</a:t>
                </a:r>
                <a:endParaRPr lang="en-US" sz="2400" dirty="0"/>
              </a:p>
            </p:txBody>
          </p:sp>
          <p:sp>
            <p:nvSpPr>
              <p:cNvPr id="18" name="TextBox 17"/>
              <p:cNvSpPr txBox="1"/>
              <p:nvPr/>
            </p:nvSpPr>
            <p:spPr>
              <a:xfrm>
                <a:off x="4886312" y="685800"/>
                <a:ext cx="4225030" cy="1938528"/>
              </a:xfrm>
              <a:prstGeom prst="rect">
                <a:avLst/>
              </a:prstGeom>
              <a:solidFill>
                <a:schemeClr val="accent6">
                  <a:lumMod val="20000"/>
                  <a:lumOff val="80000"/>
                </a:schemeClr>
              </a:solidFill>
            </p:spPr>
            <p:txBody>
              <a:bodyPr wrap="square" rtlCol="0">
                <a:spAutoFit/>
              </a:bodyPr>
              <a:lstStyle/>
              <a:p>
                <a:pPr>
                  <a:spcBef>
                    <a:spcPts val="600"/>
                  </a:spcBef>
                </a:pPr>
                <a:endParaRPr lang="en-US" sz="2400" dirty="0"/>
              </a:p>
            </p:txBody>
          </p:sp>
        </p:grpSp>
        <p:grpSp>
          <p:nvGrpSpPr>
            <p:cNvPr id="8" name="Group 7"/>
            <p:cNvGrpSpPr/>
            <p:nvPr/>
          </p:nvGrpSpPr>
          <p:grpSpPr>
            <a:xfrm>
              <a:off x="5042006" y="824753"/>
              <a:ext cx="3886200" cy="1525335"/>
              <a:chOff x="4974771" y="838200"/>
              <a:chExt cx="3886200" cy="1525335"/>
            </a:xfrm>
          </p:grpSpPr>
          <p:grpSp>
            <p:nvGrpSpPr>
              <p:cNvPr id="46" name="Group 45"/>
              <p:cNvGrpSpPr/>
              <p:nvPr/>
            </p:nvGrpSpPr>
            <p:grpSpPr>
              <a:xfrm>
                <a:off x="4974771" y="838200"/>
                <a:ext cx="3886200" cy="1525335"/>
                <a:chOff x="2057400" y="936509"/>
                <a:chExt cx="3886200" cy="1525335"/>
              </a:xfrm>
            </p:grpSpPr>
            <p:grpSp>
              <p:nvGrpSpPr>
                <p:cNvPr id="45" name="Group 44"/>
                <p:cNvGrpSpPr>
                  <a:grpSpLocks noChangeAspect="1"/>
                </p:cNvGrpSpPr>
                <p:nvPr/>
              </p:nvGrpSpPr>
              <p:grpSpPr>
                <a:xfrm>
                  <a:off x="2057400" y="936509"/>
                  <a:ext cx="3886200" cy="1525335"/>
                  <a:chOff x="-4919164" y="789961"/>
                  <a:chExt cx="13792167" cy="5413430"/>
                </a:xfrm>
              </p:grpSpPr>
              <p:pic>
                <p:nvPicPr>
                  <p:cNvPr id="1028" name="Picture 4" descr="http://www.lightheadedbeds.com/media/catalog/product/cache/1/image/9df78eab33525d08d6e5fb8d27136e95/2/3/23540154_rfr_pile_of_tennis_balls_c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9164" y="789961"/>
                    <a:ext cx="13792167" cy="5413430"/>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36"/>
                  <p:cNvSpPr/>
                  <p:nvPr/>
                </p:nvSpPr>
                <p:spPr>
                  <a:xfrm>
                    <a:off x="7091126" y="1629114"/>
                    <a:ext cx="1160353" cy="1298086"/>
                  </a:xfrm>
                  <a:custGeom>
                    <a:avLst/>
                    <a:gdLst>
                      <a:gd name="connsiteX0" fmla="*/ 142755 w 1094114"/>
                      <a:gd name="connsiteY0" fmla="*/ 1284302 h 1293948"/>
                      <a:gd name="connsiteX1" fmla="*/ 1057155 w 1094114"/>
                      <a:gd name="connsiteY1" fmla="*/ 959449 h 1293948"/>
                      <a:gd name="connsiteX2" fmla="*/ 864650 w 1094114"/>
                      <a:gd name="connsiteY2" fmla="*/ 20986 h 1293948"/>
                      <a:gd name="connsiteX3" fmla="*/ 395418 w 1094114"/>
                      <a:gd name="connsiteY3" fmla="*/ 333807 h 1293948"/>
                      <a:gd name="connsiteX4" fmla="*/ 22439 w 1094114"/>
                      <a:gd name="connsiteY4" fmla="*/ 646628 h 1293948"/>
                      <a:gd name="connsiteX5" fmla="*/ 142755 w 1094114"/>
                      <a:gd name="connsiteY5" fmla="*/ 1284302 h 1293948"/>
                      <a:gd name="connsiteX0" fmla="*/ 144532 w 1095891"/>
                      <a:gd name="connsiteY0" fmla="*/ 1284302 h 1329521"/>
                      <a:gd name="connsiteX1" fmla="*/ 1058932 w 1095891"/>
                      <a:gd name="connsiteY1" fmla="*/ 959449 h 1329521"/>
                      <a:gd name="connsiteX2" fmla="*/ 866427 w 1095891"/>
                      <a:gd name="connsiteY2" fmla="*/ 20986 h 1329521"/>
                      <a:gd name="connsiteX3" fmla="*/ 397195 w 1095891"/>
                      <a:gd name="connsiteY3" fmla="*/ 333807 h 1329521"/>
                      <a:gd name="connsiteX4" fmla="*/ 24216 w 1095891"/>
                      <a:gd name="connsiteY4" fmla="*/ 646628 h 1329521"/>
                      <a:gd name="connsiteX5" fmla="*/ 144532 w 1095891"/>
                      <a:gd name="connsiteY5" fmla="*/ 1284302 h 1329521"/>
                      <a:gd name="connsiteX0" fmla="*/ 144532 w 1203699"/>
                      <a:gd name="connsiteY0" fmla="*/ 1284302 h 1329521"/>
                      <a:gd name="connsiteX1" fmla="*/ 1058932 w 1203699"/>
                      <a:gd name="connsiteY1" fmla="*/ 959449 h 1329521"/>
                      <a:gd name="connsiteX2" fmla="*/ 866427 w 1203699"/>
                      <a:gd name="connsiteY2" fmla="*/ 20986 h 1329521"/>
                      <a:gd name="connsiteX3" fmla="*/ 397195 w 1203699"/>
                      <a:gd name="connsiteY3" fmla="*/ 333807 h 1329521"/>
                      <a:gd name="connsiteX4" fmla="*/ 24216 w 1203699"/>
                      <a:gd name="connsiteY4" fmla="*/ 646628 h 1329521"/>
                      <a:gd name="connsiteX5" fmla="*/ 144532 w 1203699"/>
                      <a:gd name="connsiteY5" fmla="*/ 1284302 h 1329521"/>
                      <a:gd name="connsiteX0" fmla="*/ 144532 w 1133264"/>
                      <a:gd name="connsiteY0" fmla="*/ 1284302 h 1329521"/>
                      <a:gd name="connsiteX1" fmla="*/ 1058932 w 1133264"/>
                      <a:gd name="connsiteY1" fmla="*/ 959449 h 1329521"/>
                      <a:gd name="connsiteX2" fmla="*/ 866427 w 1133264"/>
                      <a:gd name="connsiteY2" fmla="*/ 20986 h 1329521"/>
                      <a:gd name="connsiteX3" fmla="*/ 397195 w 1133264"/>
                      <a:gd name="connsiteY3" fmla="*/ 333807 h 1329521"/>
                      <a:gd name="connsiteX4" fmla="*/ 24216 w 1133264"/>
                      <a:gd name="connsiteY4" fmla="*/ 646628 h 1329521"/>
                      <a:gd name="connsiteX5" fmla="*/ 144532 w 1133264"/>
                      <a:gd name="connsiteY5" fmla="*/ 1284302 h 1329521"/>
                      <a:gd name="connsiteX0" fmla="*/ 144532 w 1223437"/>
                      <a:gd name="connsiteY0" fmla="*/ 1284302 h 1329521"/>
                      <a:gd name="connsiteX1" fmla="*/ 1058932 w 1223437"/>
                      <a:gd name="connsiteY1" fmla="*/ 959449 h 1329521"/>
                      <a:gd name="connsiteX2" fmla="*/ 866427 w 1223437"/>
                      <a:gd name="connsiteY2" fmla="*/ 20986 h 1329521"/>
                      <a:gd name="connsiteX3" fmla="*/ 397195 w 1223437"/>
                      <a:gd name="connsiteY3" fmla="*/ 333807 h 1329521"/>
                      <a:gd name="connsiteX4" fmla="*/ 24216 w 1223437"/>
                      <a:gd name="connsiteY4" fmla="*/ 646628 h 1329521"/>
                      <a:gd name="connsiteX5" fmla="*/ 144532 w 1223437"/>
                      <a:gd name="connsiteY5" fmla="*/ 1284302 h 1329521"/>
                      <a:gd name="connsiteX0" fmla="*/ 144532 w 1170491"/>
                      <a:gd name="connsiteY0" fmla="*/ 1284302 h 1329521"/>
                      <a:gd name="connsiteX1" fmla="*/ 1058932 w 1170491"/>
                      <a:gd name="connsiteY1" fmla="*/ 959449 h 1329521"/>
                      <a:gd name="connsiteX2" fmla="*/ 866427 w 1170491"/>
                      <a:gd name="connsiteY2" fmla="*/ 20986 h 1329521"/>
                      <a:gd name="connsiteX3" fmla="*/ 397195 w 1170491"/>
                      <a:gd name="connsiteY3" fmla="*/ 333807 h 1329521"/>
                      <a:gd name="connsiteX4" fmla="*/ 24216 w 1170491"/>
                      <a:gd name="connsiteY4" fmla="*/ 646628 h 1329521"/>
                      <a:gd name="connsiteX5" fmla="*/ 144532 w 1170491"/>
                      <a:gd name="connsiteY5" fmla="*/ 1284302 h 1329521"/>
                      <a:gd name="connsiteX0" fmla="*/ 144532 w 1201396"/>
                      <a:gd name="connsiteY0" fmla="*/ 1305462 h 1350681"/>
                      <a:gd name="connsiteX1" fmla="*/ 1058932 w 1201396"/>
                      <a:gd name="connsiteY1" fmla="*/ 980609 h 1350681"/>
                      <a:gd name="connsiteX2" fmla="*/ 866427 w 1201396"/>
                      <a:gd name="connsiteY2" fmla="*/ 42146 h 1350681"/>
                      <a:gd name="connsiteX3" fmla="*/ 397195 w 1201396"/>
                      <a:gd name="connsiteY3" fmla="*/ 354967 h 1350681"/>
                      <a:gd name="connsiteX4" fmla="*/ 24216 w 1201396"/>
                      <a:gd name="connsiteY4" fmla="*/ 667788 h 1350681"/>
                      <a:gd name="connsiteX5" fmla="*/ 144532 w 1201396"/>
                      <a:gd name="connsiteY5" fmla="*/ 1305462 h 1350681"/>
                      <a:gd name="connsiteX0" fmla="*/ 144532 w 1202996"/>
                      <a:gd name="connsiteY0" fmla="*/ 1297664 h 1342883"/>
                      <a:gd name="connsiteX1" fmla="*/ 1058932 w 1202996"/>
                      <a:gd name="connsiteY1" fmla="*/ 972811 h 1342883"/>
                      <a:gd name="connsiteX2" fmla="*/ 866427 w 1202996"/>
                      <a:gd name="connsiteY2" fmla="*/ 34348 h 1342883"/>
                      <a:gd name="connsiteX3" fmla="*/ 397195 w 1202996"/>
                      <a:gd name="connsiteY3" fmla="*/ 347169 h 1342883"/>
                      <a:gd name="connsiteX4" fmla="*/ 24216 w 1202996"/>
                      <a:gd name="connsiteY4" fmla="*/ 659990 h 1342883"/>
                      <a:gd name="connsiteX5" fmla="*/ 144532 w 1202996"/>
                      <a:gd name="connsiteY5" fmla="*/ 1297664 h 1342883"/>
                      <a:gd name="connsiteX0" fmla="*/ 203007 w 1261471"/>
                      <a:gd name="connsiteY0" fmla="*/ 1297664 h 1341094"/>
                      <a:gd name="connsiteX1" fmla="*/ 1117407 w 1261471"/>
                      <a:gd name="connsiteY1" fmla="*/ 972811 h 1341094"/>
                      <a:gd name="connsiteX2" fmla="*/ 924902 w 1261471"/>
                      <a:gd name="connsiteY2" fmla="*/ 34348 h 1341094"/>
                      <a:gd name="connsiteX3" fmla="*/ 455670 w 1261471"/>
                      <a:gd name="connsiteY3" fmla="*/ 347169 h 1341094"/>
                      <a:gd name="connsiteX4" fmla="*/ 82691 w 1261471"/>
                      <a:gd name="connsiteY4" fmla="*/ 659990 h 1341094"/>
                      <a:gd name="connsiteX5" fmla="*/ 203007 w 1261471"/>
                      <a:gd name="connsiteY5" fmla="*/ 1297664 h 1341094"/>
                      <a:gd name="connsiteX0" fmla="*/ 165532 w 1223996"/>
                      <a:gd name="connsiteY0" fmla="*/ 1297664 h 1347098"/>
                      <a:gd name="connsiteX1" fmla="*/ 1079932 w 1223996"/>
                      <a:gd name="connsiteY1" fmla="*/ 972811 h 1347098"/>
                      <a:gd name="connsiteX2" fmla="*/ 887427 w 1223996"/>
                      <a:gd name="connsiteY2" fmla="*/ 34348 h 1347098"/>
                      <a:gd name="connsiteX3" fmla="*/ 418195 w 1223996"/>
                      <a:gd name="connsiteY3" fmla="*/ 347169 h 1347098"/>
                      <a:gd name="connsiteX4" fmla="*/ 45216 w 1223996"/>
                      <a:gd name="connsiteY4" fmla="*/ 659990 h 1347098"/>
                      <a:gd name="connsiteX5" fmla="*/ 165532 w 1223996"/>
                      <a:gd name="connsiteY5" fmla="*/ 1297664 h 1347098"/>
                      <a:gd name="connsiteX0" fmla="*/ 165532 w 1223996"/>
                      <a:gd name="connsiteY0" fmla="*/ 1297664 h 1384261"/>
                      <a:gd name="connsiteX1" fmla="*/ 1079932 w 1223996"/>
                      <a:gd name="connsiteY1" fmla="*/ 972811 h 1384261"/>
                      <a:gd name="connsiteX2" fmla="*/ 887427 w 1223996"/>
                      <a:gd name="connsiteY2" fmla="*/ 34348 h 1384261"/>
                      <a:gd name="connsiteX3" fmla="*/ 418195 w 1223996"/>
                      <a:gd name="connsiteY3" fmla="*/ 347169 h 1384261"/>
                      <a:gd name="connsiteX4" fmla="*/ 45216 w 1223996"/>
                      <a:gd name="connsiteY4" fmla="*/ 659990 h 1384261"/>
                      <a:gd name="connsiteX5" fmla="*/ 165532 w 1223996"/>
                      <a:gd name="connsiteY5" fmla="*/ 1297664 h 1384261"/>
                      <a:gd name="connsiteX0" fmla="*/ 165532 w 1223996"/>
                      <a:gd name="connsiteY0" fmla="*/ 1297664 h 1384261"/>
                      <a:gd name="connsiteX1" fmla="*/ 1079932 w 1223996"/>
                      <a:gd name="connsiteY1" fmla="*/ 972811 h 1384261"/>
                      <a:gd name="connsiteX2" fmla="*/ 887427 w 1223996"/>
                      <a:gd name="connsiteY2" fmla="*/ 34348 h 1384261"/>
                      <a:gd name="connsiteX3" fmla="*/ 418195 w 1223996"/>
                      <a:gd name="connsiteY3" fmla="*/ 347169 h 1384261"/>
                      <a:gd name="connsiteX4" fmla="*/ 45216 w 1223996"/>
                      <a:gd name="connsiteY4" fmla="*/ 659990 h 1384261"/>
                      <a:gd name="connsiteX5" fmla="*/ 165532 w 1223996"/>
                      <a:gd name="connsiteY5" fmla="*/ 1297664 h 1384261"/>
                      <a:gd name="connsiteX0" fmla="*/ 165532 w 1223996"/>
                      <a:gd name="connsiteY0" fmla="*/ 1297664 h 1297664"/>
                      <a:gd name="connsiteX1" fmla="*/ 1079932 w 1223996"/>
                      <a:gd name="connsiteY1" fmla="*/ 972811 h 1297664"/>
                      <a:gd name="connsiteX2" fmla="*/ 887427 w 1223996"/>
                      <a:gd name="connsiteY2" fmla="*/ 34348 h 1297664"/>
                      <a:gd name="connsiteX3" fmla="*/ 418195 w 1223996"/>
                      <a:gd name="connsiteY3" fmla="*/ 347169 h 1297664"/>
                      <a:gd name="connsiteX4" fmla="*/ 45216 w 1223996"/>
                      <a:gd name="connsiteY4" fmla="*/ 659990 h 1297664"/>
                      <a:gd name="connsiteX5" fmla="*/ 165532 w 1223996"/>
                      <a:gd name="connsiteY5" fmla="*/ 1297664 h 1297664"/>
                      <a:gd name="connsiteX0" fmla="*/ 125579 w 1105328"/>
                      <a:gd name="connsiteY0" fmla="*/ 1356450 h 1356450"/>
                      <a:gd name="connsiteX1" fmla="*/ 1039979 w 1105328"/>
                      <a:gd name="connsiteY1" fmla="*/ 979445 h 1356450"/>
                      <a:gd name="connsiteX2" fmla="*/ 847474 w 1105328"/>
                      <a:gd name="connsiteY2" fmla="*/ 40982 h 1356450"/>
                      <a:gd name="connsiteX3" fmla="*/ 378242 w 1105328"/>
                      <a:gd name="connsiteY3" fmla="*/ 353803 h 1356450"/>
                      <a:gd name="connsiteX4" fmla="*/ 5263 w 1105328"/>
                      <a:gd name="connsiteY4" fmla="*/ 666624 h 1356450"/>
                      <a:gd name="connsiteX5" fmla="*/ 125579 w 1105328"/>
                      <a:gd name="connsiteY5" fmla="*/ 1356450 h 1356450"/>
                      <a:gd name="connsiteX0" fmla="*/ 125579 w 1105328"/>
                      <a:gd name="connsiteY0" fmla="*/ 1356450 h 1356450"/>
                      <a:gd name="connsiteX1" fmla="*/ 1039979 w 1105328"/>
                      <a:gd name="connsiteY1" fmla="*/ 979445 h 1356450"/>
                      <a:gd name="connsiteX2" fmla="*/ 847474 w 1105328"/>
                      <a:gd name="connsiteY2" fmla="*/ 40982 h 1356450"/>
                      <a:gd name="connsiteX3" fmla="*/ 378242 w 1105328"/>
                      <a:gd name="connsiteY3" fmla="*/ 353803 h 1356450"/>
                      <a:gd name="connsiteX4" fmla="*/ 5263 w 1105328"/>
                      <a:gd name="connsiteY4" fmla="*/ 666624 h 1356450"/>
                      <a:gd name="connsiteX5" fmla="*/ 125579 w 1105328"/>
                      <a:gd name="connsiteY5" fmla="*/ 1356450 h 1356450"/>
                      <a:gd name="connsiteX0" fmla="*/ 120316 w 1100065"/>
                      <a:gd name="connsiteY0" fmla="*/ 1356450 h 1356450"/>
                      <a:gd name="connsiteX1" fmla="*/ 1034716 w 1100065"/>
                      <a:gd name="connsiteY1" fmla="*/ 979445 h 1356450"/>
                      <a:gd name="connsiteX2" fmla="*/ 842211 w 1100065"/>
                      <a:gd name="connsiteY2" fmla="*/ 40982 h 1356450"/>
                      <a:gd name="connsiteX3" fmla="*/ 372979 w 1100065"/>
                      <a:gd name="connsiteY3" fmla="*/ 353803 h 1356450"/>
                      <a:gd name="connsiteX4" fmla="*/ 0 w 1100065"/>
                      <a:gd name="connsiteY4" fmla="*/ 666624 h 1356450"/>
                      <a:gd name="connsiteX5" fmla="*/ 120316 w 1100065"/>
                      <a:gd name="connsiteY5" fmla="*/ 1356450 h 1356450"/>
                      <a:gd name="connsiteX0" fmla="*/ 120316 w 1100065"/>
                      <a:gd name="connsiteY0" fmla="*/ 1356450 h 1356450"/>
                      <a:gd name="connsiteX1" fmla="*/ 1034716 w 1100065"/>
                      <a:gd name="connsiteY1" fmla="*/ 979445 h 1356450"/>
                      <a:gd name="connsiteX2" fmla="*/ 842211 w 1100065"/>
                      <a:gd name="connsiteY2" fmla="*/ 40982 h 1356450"/>
                      <a:gd name="connsiteX3" fmla="*/ 372979 w 1100065"/>
                      <a:gd name="connsiteY3" fmla="*/ 353803 h 1356450"/>
                      <a:gd name="connsiteX4" fmla="*/ 0 w 1100065"/>
                      <a:gd name="connsiteY4" fmla="*/ 666624 h 1356450"/>
                      <a:gd name="connsiteX5" fmla="*/ 120316 w 1100065"/>
                      <a:gd name="connsiteY5" fmla="*/ 1356450 h 1356450"/>
                      <a:gd name="connsiteX0" fmla="*/ 120316 w 1100065"/>
                      <a:gd name="connsiteY0" fmla="*/ 1356450 h 1356450"/>
                      <a:gd name="connsiteX1" fmla="*/ 1034716 w 1100065"/>
                      <a:gd name="connsiteY1" fmla="*/ 979445 h 1356450"/>
                      <a:gd name="connsiteX2" fmla="*/ 842211 w 1100065"/>
                      <a:gd name="connsiteY2" fmla="*/ 40982 h 1356450"/>
                      <a:gd name="connsiteX3" fmla="*/ 372979 w 1100065"/>
                      <a:gd name="connsiteY3" fmla="*/ 353803 h 1356450"/>
                      <a:gd name="connsiteX4" fmla="*/ 0 w 1100065"/>
                      <a:gd name="connsiteY4" fmla="*/ 666624 h 1356450"/>
                      <a:gd name="connsiteX5" fmla="*/ 120316 w 1100065"/>
                      <a:gd name="connsiteY5" fmla="*/ 1356450 h 1356450"/>
                      <a:gd name="connsiteX0" fmla="*/ 120316 w 1100065"/>
                      <a:gd name="connsiteY0" fmla="*/ 1356450 h 1356450"/>
                      <a:gd name="connsiteX1" fmla="*/ 1034716 w 1100065"/>
                      <a:gd name="connsiteY1" fmla="*/ 979445 h 1356450"/>
                      <a:gd name="connsiteX2" fmla="*/ 842211 w 1100065"/>
                      <a:gd name="connsiteY2" fmla="*/ 40982 h 1356450"/>
                      <a:gd name="connsiteX3" fmla="*/ 372979 w 1100065"/>
                      <a:gd name="connsiteY3" fmla="*/ 353803 h 1356450"/>
                      <a:gd name="connsiteX4" fmla="*/ 0 w 1100065"/>
                      <a:gd name="connsiteY4" fmla="*/ 666624 h 1356450"/>
                      <a:gd name="connsiteX5" fmla="*/ 120316 w 1100065"/>
                      <a:gd name="connsiteY5" fmla="*/ 1356450 h 1356450"/>
                      <a:gd name="connsiteX0" fmla="*/ 120316 w 1100065"/>
                      <a:gd name="connsiteY0" fmla="*/ 1356450 h 1356450"/>
                      <a:gd name="connsiteX1" fmla="*/ 1034716 w 1100065"/>
                      <a:gd name="connsiteY1" fmla="*/ 979445 h 1356450"/>
                      <a:gd name="connsiteX2" fmla="*/ 842211 w 1100065"/>
                      <a:gd name="connsiteY2" fmla="*/ 40982 h 1356450"/>
                      <a:gd name="connsiteX3" fmla="*/ 372979 w 1100065"/>
                      <a:gd name="connsiteY3" fmla="*/ 353803 h 1356450"/>
                      <a:gd name="connsiteX4" fmla="*/ 0 w 1100065"/>
                      <a:gd name="connsiteY4" fmla="*/ 666624 h 1356450"/>
                      <a:gd name="connsiteX5" fmla="*/ 120316 w 1100065"/>
                      <a:gd name="connsiteY5" fmla="*/ 1356450 h 1356450"/>
                      <a:gd name="connsiteX0" fmla="*/ 120316 w 1128597"/>
                      <a:gd name="connsiteY0" fmla="*/ 1355373 h 1355373"/>
                      <a:gd name="connsiteX1" fmla="*/ 1072960 w 1128597"/>
                      <a:gd name="connsiteY1" fmla="*/ 1009659 h 1355373"/>
                      <a:gd name="connsiteX2" fmla="*/ 842211 w 1128597"/>
                      <a:gd name="connsiteY2" fmla="*/ 39905 h 1355373"/>
                      <a:gd name="connsiteX3" fmla="*/ 372979 w 1128597"/>
                      <a:gd name="connsiteY3" fmla="*/ 352726 h 1355373"/>
                      <a:gd name="connsiteX4" fmla="*/ 0 w 1128597"/>
                      <a:gd name="connsiteY4" fmla="*/ 665547 h 1355373"/>
                      <a:gd name="connsiteX5" fmla="*/ 120316 w 1128597"/>
                      <a:gd name="connsiteY5" fmla="*/ 1355373 h 1355373"/>
                      <a:gd name="connsiteX0" fmla="*/ 113362 w 1128597"/>
                      <a:gd name="connsiteY0" fmla="*/ 1355373 h 1355373"/>
                      <a:gd name="connsiteX1" fmla="*/ 1072960 w 1128597"/>
                      <a:gd name="connsiteY1" fmla="*/ 1009659 h 1355373"/>
                      <a:gd name="connsiteX2" fmla="*/ 842211 w 1128597"/>
                      <a:gd name="connsiteY2" fmla="*/ 39905 h 1355373"/>
                      <a:gd name="connsiteX3" fmla="*/ 372979 w 1128597"/>
                      <a:gd name="connsiteY3" fmla="*/ 352726 h 1355373"/>
                      <a:gd name="connsiteX4" fmla="*/ 0 w 1128597"/>
                      <a:gd name="connsiteY4" fmla="*/ 665547 h 1355373"/>
                      <a:gd name="connsiteX5" fmla="*/ 113362 w 1128597"/>
                      <a:gd name="connsiteY5" fmla="*/ 1355373 h 1355373"/>
                      <a:gd name="connsiteX0" fmla="*/ 113362 w 1128597"/>
                      <a:gd name="connsiteY0" fmla="*/ 1355373 h 1355373"/>
                      <a:gd name="connsiteX1" fmla="*/ 1072960 w 1128597"/>
                      <a:gd name="connsiteY1" fmla="*/ 1009659 h 1355373"/>
                      <a:gd name="connsiteX2" fmla="*/ 842211 w 1128597"/>
                      <a:gd name="connsiteY2" fmla="*/ 39905 h 1355373"/>
                      <a:gd name="connsiteX3" fmla="*/ 372979 w 1128597"/>
                      <a:gd name="connsiteY3" fmla="*/ 352726 h 1355373"/>
                      <a:gd name="connsiteX4" fmla="*/ 0 w 1128597"/>
                      <a:gd name="connsiteY4" fmla="*/ 665547 h 1355373"/>
                      <a:gd name="connsiteX5" fmla="*/ 113362 w 1128597"/>
                      <a:gd name="connsiteY5" fmla="*/ 1355373 h 1355373"/>
                      <a:gd name="connsiteX0" fmla="*/ 116839 w 1128597"/>
                      <a:gd name="connsiteY0" fmla="*/ 1348420 h 1348420"/>
                      <a:gd name="connsiteX1" fmla="*/ 1072960 w 1128597"/>
                      <a:gd name="connsiteY1" fmla="*/ 1009659 h 1348420"/>
                      <a:gd name="connsiteX2" fmla="*/ 842211 w 1128597"/>
                      <a:gd name="connsiteY2" fmla="*/ 39905 h 1348420"/>
                      <a:gd name="connsiteX3" fmla="*/ 372979 w 1128597"/>
                      <a:gd name="connsiteY3" fmla="*/ 352726 h 1348420"/>
                      <a:gd name="connsiteX4" fmla="*/ 0 w 1128597"/>
                      <a:gd name="connsiteY4" fmla="*/ 665547 h 1348420"/>
                      <a:gd name="connsiteX5" fmla="*/ 116839 w 1128597"/>
                      <a:gd name="connsiteY5" fmla="*/ 1348420 h 1348420"/>
                      <a:gd name="connsiteX0" fmla="*/ 116839 w 1128597"/>
                      <a:gd name="connsiteY0" fmla="*/ 1348420 h 1348420"/>
                      <a:gd name="connsiteX1" fmla="*/ 1072960 w 1128597"/>
                      <a:gd name="connsiteY1" fmla="*/ 1009659 h 1348420"/>
                      <a:gd name="connsiteX2" fmla="*/ 842211 w 1128597"/>
                      <a:gd name="connsiteY2" fmla="*/ 39905 h 1348420"/>
                      <a:gd name="connsiteX3" fmla="*/ 372979 w 1128597"/>
                      <a:gd name="connsiteY3" fmla="*/ 352726 h 1348420"/>
                      <a:gd name="connsiteX4" fmla="*/ 0 w 1128597"/>
                      <a:gd name="connsiteY4" fmla="*/ 665547 h 1348420"/>
                      <a:gd name="connsiteX5" fmla="*/ 116839 w 1128597"/>
                      <a:gd name="connsiteY5" fmla="*/ 1348420 h 1348420"/>
                      <a:gd name="connsiteX0" fmla="*/ 116839 w 1128597"/>
                      <a:gd name="connsiteY0" fmla="*/ 1348420 h 1348420"/>
                      <a:gd name="connsiteX1" fmla="*/ 1072960 w 1128597"/>
                      <a:gd name="connsiteY1" fmla="*/ 1009659 h 1348420"/>
                      <a:gd name="connsiteX2" fmla="*/ 842211 w 1128597"/>
                      <a:gd name="connsiteY2" fmla="*/ 39905 h 1348420"/>
                      <a:gd name="connsiteX3" fmla="*/ 372979 w 1128597"/>
                      <a:gd name="connsiteY3" fmla="*/ 352726 h 1348420"/>
                      <a:gd name="connsiteX4" fmla="*/ 0 w 1128597"/>
                      <a:gd name="connsiteY4" fmla="*/ 665547 h 1348420"/>
                      <a:gd name="connsiteX5" fmla="*/ 116839 w 1128597"/>
                      <a:gd name="connsiteY5" fmla="*/ 1348420 h 1348420"/>
                      <a:gd name="connsiteX0" fmla="*/ 116839 w 1128597"/>
                      <a:gd name="connsiteY0" fmla="*/ 1348420 h 1348420"/>
                      <a:gd name="connsiteX1" fmla="*/ 1072960 w 1128597"/>
                      <a:gd name="connsiteY1" fmla="*/ 1009659 h 1348420"/>
                      <a:gd name="connsiteX2" fmla="*/ 842211 w 1128597"/>
                      <a:gd name="connsiteY2" fmla="*/ 39905 h 1348420"/>
                      <a:gd name="connsiteX3" fmla="*/ 372979 w 1128597"/>
                      <a:gd name="connsiteY3" fmla="*/ 352726 h 1348420"/>
                      <a:gd name="connsiteX4" fmla="*/ 0 w 1128597"/>
                      <a:gd name="connsiteY4" fmla="*/ 665547 h 1348420"/>
                      <a:gd name="connsiteX5" fmla="*/ 116839 w 1128597"/>
                      <a:gd name="connsiteY5" fmla="*/ 1348420 h 1348420"/>
                      <a:gd name="connsiteX0" fmla="*/ 116839 w 1167106"/>
                      <a:gd name="connsiteY0" fmla="*/ 1355926 h 1355926"/>
                      <a:gd name="connsiteX1" fmla="*/ 1072960 w 1167106"/>
                      <a:gd name="connsiteY1" fmla="*/ 1017165 h 1355926"/>
                      <a:gd name="connsiteX2" fmla="*/ 842211 w 1167106"/>
                      <a:gd name="connsiteY2" fmla="*/ 47411 h 1355926"/>
                      <a:gd name="connsiteX3" fmla="*/ 372979 w 1167106"/>
                      <a:gd name="connsiteY3" fmla="*/ 360232 h 1355926"/>
                      <a:gd name="connsiteX4" fmla="*/ 0 w 1167106"/>
                      <a:gd name="connsiteY4" fmla="*/ 673053 h 1355926"/>
                      <a:gd name="connsiteX5" fmla="*/ 116839 w 1167106"/>
                      <a:gd name="connsiteY5" fmla="*/ 1355926 h 1355926"/>
                      <a:gd name="connsiteX0" fmla="*/ 116839 w 1165698"/>
                      <a:gd name="connsiteY0" fmla="*/ 1308515 h 1308515"/>
                      <a:gd name="connsiteX1" fmla="*/ 1072960 w 1165698"/>
                      <a:gd name="connsiteY1" fmla="*/ 969754 h 1308515"/>
                      <a:gd name="connsiteX2" fmla="*/ 842211 w 1165698"/>
                      <a:gd name="connsiteY2" fmla="*/ 0 h 1308515"/>
                      <a:gd name="connsiteX3" fmla="*/ 372979 w 1165698"/>
                      <a:gd name="connsiteY3" fmla="*/ 312821 h 1308515"/>
                      <a:gd name="connsiteX4" fmla="*/ 0 w 1165698"/>
                      <a:gd name="connsiteY4" fmla="*/ 625642 h 1308515"/>
                      <a:gd name="connsiteX5" fmla="*/ 116839 w 1165698"/>
                      <a:gd name="connsiteY5" fmla="*/ 1308515 h 130851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15212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15212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15212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15212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15212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01305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01305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01305 h 1298085"/>
                      <a:gd name="connsiteX5" fmla="*/ 116839 w 1160353"/>
                      <a:gd name="connsiteY5" fmla="*/ 1298085 h 1298085"/>
                      <a:gd name="connsiteX0" fmla="*/ 116839 w 1160353"/>
                      <a:gd name="connsiteY0" fmla="*/ 1298085 h 1298085"/>
                      <a:gd name="connsiteX1" fmla="*/ 1072960 w 1160353"/>
                      <a:gd name="connsiteY1" fmla="*/ 959324 h 1298085"/>
                      <a:gd name="connsiteX2" fmla="*/ 817873 w 1160353"/>
                      <a:gd name="connsiteY2" fmla="*/ 0 h 1298085"/>
                      <a:gd name="connsiteX3" fmla="*/ 372979 w 1160353"/>
                      <a:gd name="connsiteY3" fmla="*/ 302391 h 1298085"/>
                      <a:gd name="connsiteX4" fmla="*/ 0 w 1160353"/>
                      <a:gd name="connsiteY4" fmla="*/ 601305 h 1298085"/>
                      <a:gd name="connsiteX5" fmla="*/ 116839 w 1160353"/>
                      <a:gd name="connsiteY5" fmla="*/ 1298085 h 1298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353" h="1298085">
                        <a:moveTo>
                          <a:pt x="116839" y="1298085"/>
                        </a:moveTo>
                        <a:cubicBezTo>
                          <a:pt x="341445" y="964296"/>
                          <a:pt x="615394" y="844795"/>
                          <a:pt x="1072960" y="959324"/>
                        </a:cubicBezTo>
                        <a:cubicBezTo>
                          <a:pt x="1280196" y="541901"/>
                          <a:pt x="1088095" y="225963"/>
                          <a:pt x="817873" y="0"/>
                        </a:cubicBezTo>
                        <a:cubicBezTo>
                          <a:pt x="540697" y="250360"/>
                          <a:pt x="391660" y="291991"/>
                          <a:pt x="372979" y="302391"/>
                        </a:cubicBezTo>
                        <a:cubicBezTo>
                          <a:pt x="354299" y="340606"/>
                          <a:pt x="299394" y="413336"/>
                          <a:pt x="0" y="601305"/>
                        </a:cubicBezTo>
                        <a:cubicBezTo>
                          <a:pt x="173452" y="855334"/>
                          <a:pt x="180808" y="981710"/>
                          <a:pt x="116839" y="1298085"/>
                        </a:cubicBezTo>
                        <a:close/>
                      </a:path>
                    </a:pathLst>
                  </a:custGeom>
                  <a:solidFill>
                    <a:srgbClr val="FF0066"/>
                  </a:solidFill>
                  <a:ln w="6350">
                    <a:noFill/>
                  </a:ln>
                  <a:scene3d>
                    <a:camera prst="orthographicFront"/>
                    <a:lightRig rig="threePt" dir="t"/>
                  </a:scene3d>
                  <a:sp3d>
                    <a:bevelT w="209550" h="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Oval 38"/>
                <p:cNvSpPr>
                  <a:spLocks noChangeAspect="1"/>
                </p:cNvSpPr>
                <p:nvPr/>
              </p:nvSpPr>
              <p:spPr>
                <a:xfrm>
                  <a:off x="2492829" y="1699047"/>
                  <a:ext cx="457200" cy="457200"/>
                </a:xfrm>
                <a:prstGeom prst="ellipse">
                  <a:avLst/>
                </a:prstGeom>
                <a:solidFill>
                  <a:srgbClr val="FF0066"/>
                </a:solidFill>
                <a:ln w="3175">
                  <a:noFill/>
                </a:ln>
                <a:effectLst>
                  <a:softEdge rad="25400"/>
                </a:effectLst>
                <a:scene3d>
                  <a:camera prst="orthographicFront"/>
                  <a:lightRig rig="threePt" dir="t"/>
                </a:scene3d>
                <a:sp3d>
                  <a:bevelT w="469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Oval 12"/>
              <p:cNvSpPr>
                <a:spLocks noChangeAspect="1"/>
              </p:cNvSpPr>
              <p:nvPr/>
            </p:nvSpPr>
            <p:spPr>
              <a:xfrm>
                <a:off x="7135585" y="1295400"/>
                <a:ext cx="457200" cy="457200"/>
              </a:xfrm>
              <a:prstGeom prst="ellipse">
                <a:avLst/>
              </a:prstGeom>
              <a:solidFill>
                <a:srgbClr val="FF0066"/>
              </a:solidFill>
              <a:ln w="3175">
                <a:noFill/>
              </a:ln>
              <a:effectLst>
                <a:softEdge rad="25400"/>
              </a:effectLst>
              <a:scene3d>
                <a:camera prst="orthographicFront"/>
                <a:lightRig rig="threePt" dir="t"/>
              </a:scene3d>
              <a:sp3d>
                <a:bevelT w="469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mc:AlternateContent xmlns:mc="http://schemas.openxmlformats.org/markup-compatibility/2006" xmlns:a14="http://schemas.microsoft.com/office/drawing/2010/main">
        <mc:Choice Requires="a14">
          <p:sp>
            <p:nvSpPr>
              <p:cNvPr id="5" name="TextBox 4"/>
              <p:cNvSpPr txBox="1"/>
              <p:nvPr/>
            </p:nvSpPr>
            <p:spPr>
              <a:xfrm>
                <a:off x="13446" y="5029200"/>
                <a:ext cx="9130553" cy="1317605"/>
              </a:xfrm>
              <a:prstGeom prst="rect">
                <a:avLst/>
              </a:prstGeom>
              <a:solidFill>
                <a:schemeClr val="accent3">
                  <a:lumMod val="20000"/>
                  <a:lumOff val="80000"/>
                </a:schemeClr>
              </a:solidFill>
            </p:spPr>
            <p:txBody>
              <a:bodyPr wrap="square" rtlCol="0">
                <a:spAutoFit/>
              </a:bodyPr>
              <a:lstStyle/>
              <a:p>
                <a:pPr/>
                <a14:m>
                  <m:oMathPara xmlns:m="http://schemas.openxmlformats.org/officeDocument/2006/math">
                    <m:oMathParaPr>
                      <m:jc m:val="left"/>
                    </m:oMathParaPr>
                    <m:oMath xmlns:m="http://schemas.openxmlformats.org/officeDocument/2006/math">
                      <m:r>
                        <a:rPr lang="en-US" sz="2000" b="1" i="0" smtClean="0">
                          <a:solidFill>
                            <a:srgbClr val="0000FF"/>
                          </a:solidFill>
                          <a:latin typeface="Cambria Math" panose="02040503050406030204" pitchFamily="18" charset="0"/>
                        </a:rPr>
                        <m:t>𝐁𝐢𝐧𝐨𝐦𝐢𝐚𝐥</m:t>
                      </m:r>
                      <m:r>
                        <a:rPr lang="en-US" sz="2000" b="0" i="1" smtClean="0">
                          <a:solidFill>
                            <a:srgbClr val="0000FF"/>
                          </a:solidFill>
                          <a:latin typeface="Cambria Math" panose="02040503050406030204" pitchFamily="18" charset="0"/>
                        </a:rPr>
                        <m:t>:</m:t>
                      </m:r>
                      <m:r>
                        <a:rPr lang="en-US" sz="2000" b="0" i="1" smtClean="0">
                          <a:latin typeface="Cambria Math" panose="02040503050406030204" pitchFamily="18" charset="0"/>
                        </a:rPr>
                        <m:t> </m:t>
                      </m:r>
                      <m:r>
                        <a:rPr lang="en-US" sz="2000" b="0" i="1" smtClean="0">
                          <a:solidFill>
                            <a:srgbClr val="0000FF"/>
                          </a:solidFill>
                          <a:latin typeface="Cambria Math" panose="02040503050406030204" pitchFamily="18" charset="0"/>
                        </a:rPr>
                        <m:t>𝑃</m:t>
                      </m:r>
                      <m:d>
                        <m:dPr>
                          <m:ctrlPr>
                            <a:rPr lang="pt-BR" sz="2000" i="1" smtClean="0">
                              <a:solidFill>
                                <a:srgbClr val="0000FF"/>
                              </a:solidFill>
                              <a:latin typeface="Cambria Math" panose="02040503050406030204" pitchFamily="18" charset="0"/>
                            </a:rPr>
                          </m:ctrlPr>
                        </m:dPr>
                        <m:e>
                          <m:r>
                            <a:rPr lang="pt-BR" sz="2000" i="1" smtClean="0">
                              <a:solidFill>
                                <a:srgbClr val="0000FF"/>
                              </a:solidFill>
                              <a:latin typeface="Cambria Math" panose="02040503050406030204" pitchFamily="18" charset="0"/>
                            </a:rPr>
                            <m:t>𝑥</m:t>
                          </m:r>
                        </m:e>
                      </m:d>
                      <m:r>
                        <a:rPr lang="pt-BR" sz="2000" i="1" smtClean="0">
                          <a:solidFill>
                            <a:srgbClr val="0000FF"/>
                          </a:solidFill>
                          <a:latin typeface="Cambria Math" panose="02040503050406030204" pitchFamily="18" charset="0"/>
                        </a:rPr>
                        <m:t>=</m:t>
                      </m:r>
                      <m:nary>
                        <m:naryPr>
                          <m:chr m:val="∑"/>
                          <m:ctrlPr>
                            <a:rPr lang="pt-BR" sz="2000" i="1" smtClean="0">
                              <a:solidFill>
                                <a:srgbClr val="0000FF"/>
                              </a:solidFill>
                              <a:latin typeface="Cambria Math" panose="02040503050406030204" pitchFamily="18" charset="0"/>
                            </a:rPr>
                          </m:ctrlPr>
                        </m:naryPr>
                        <m:sub>
                          <m:r>
                            <m:rPr>
                              <m:brk m:alnAt="23"/>
                            </m:rPr>
                            <a:rPr lang="en-US" sz="2000" i="1" smtClean="0">
                              <a:solidFill>
                                <a:srgbClr val="0000FF"/>
                              </a:solidFill>
                              <a:latin typeface="Cambria Math" panose="02040503050406030204" pitchFamily="18" charset="0"/>
                            </a:rPr>
                            <m:t>𝑥</m:t>
                          </m:r>
                          <m:r>
                            <a:rPr lang="pt-BR" sz="2000" i="1" smtClean="0">
                              <a:solidFill>
                                <a:srgbClr val="0000FF"/>
                              </a:solidFill>
                              <a:latin typeface="Cambria Math" panose="02040503050406030204" pitchFamily="18" charset="0"/>
                            </a:rPr>
                            <m:t>=</m:t>
                          </m:r>
                          <m:r>
                            <a:rPr lang="en-US" sz="2000" i="1" smtClean="0">
                              <a:solidFill>
                                <a:srgbClr val="0000FF"/>
                              </a:solidFill>
                              <a:latin typeface="Cambria Math" panose="02040503050406030204" pitchFamily="18" charset="0"/>
                            </a:rPr>
                            <m:t>0</m:t>
                          </m:r>
                        </m:sub>
                        <m:sup>
                          <m:r>
                            <a:rPr lang="en-US" sz="2000" i="1" smtClean="0">
                              <a:solidFill>
                                <a:srgbClr val="0000FF"/>
                              </a:solidFill>
                              <a:latin typeface="Cambria Math" panose="02040503050406030204" pitchFamily="18" charset="0"/>
                            </a:rPr>
                            <m:t>𝑐</m:t>
                          </m:r>
                        </m:sup>
                        <m:e>
                          <m:f>
                            <m:fPr>
                              <m:ctrlPr>
                                <a:rPr lang="pt-BR" sz="2000" i="1">
                                  <a:solidFill>
                                    <a:srgbClr val="0000FF"/>
                                  </a:solidFill>
                                  <a:latin typeface="Cambria Math" panose="02040503050406030204" pitchFamily="18" charset="0"/>
                                </a:rPr>
                              </m:ctrlPr>
                            </m:fPr>
                            <m:num>
                              <m:r>
                                <a:rPr lang="en-US" sz="2000" i="1" smtClean="0">
                                  <a:solidFill>
                                    <a:srgbClr val="0000FF"/>
                                  </a:solidFill>
                                  <a:latin typeface="Cambria Math" panose="02040503050406030204" pitchFamily="18" charset="0"/>
                                </a:rPr>
                                <m:t>𝑛</m:t>
                              </m:r>
                              <m:r>
                                <a:rPr lang="en-US" sz="2000" i="1" smtClean="0">
                                  <a:solidFill>
                                    <a:srgbClr val="0000FF"/>
                                  </a:solidFill>
                                  <a:latin typeface="Cambria Math" panose="02040503050406030204" pitchFamily="18" charset="0"/>
                                </a:rPr>
                                <m:t>!</m:t>
                              </m:r>
                            </m:num>
                            <m:den>
                              <m:r>
                                <a:rPr lang="en-US" sz="2000" i="1" smtClean="0">
                                  <a:solidFill>
                                    <a:srgbClr val="0000FF"/>
                                  </a:solidFill>
                                  <a:latin typeface="Cambria Math" panose="02040503050406030204" pitchFamily="18" charset="0"/>
                                </a:rPr>
                                <m:t>𝑥</m:t>
                              </m:r>
                              <m:r>
                                <a:rPr lang="en-US" sz="2000" i="1" smtClean="0">
                                  <a:solidFill>
                                    <a:srgbClr val="0000FF"/>
                                  </a:solidFill>
                                  <a:latin typeface="Cambria Math" panose="02040503050406030204" pitchFamily="18" charset="0"/>
                                </a:rPr>
                                <m:t>!(</m:t>
                              </m:r>
                              <m:r>
                                <a:rPr lang="en-US" sz="2000" i="1" smtClean="0">
                                  <a:solidFill>
                                    <a:srgbClr val="0000FF"/>
                                  </a:solidFill>
                                  <a:latin typeface="Cambria Math" panose="02040503050406030204" pitchFamily="18" charset="0"/>
                                </a:rPr>
                                <m:t>𝑛</m:t>
                              </m:r>
                              <m:r>
                                <a:rPr lang="en-US" sz="2000" i="1" smtClean="0">
                                  <a:solidFill>
                                    <a:srgbClr val="0000FF"/>
                                  </a:solidFill>
                                  <a:latin typeface="Cambria Math" panose="02040503050406030204" pitchFamily="18" charset="0"/>
                                </a:rPr>
                                <m:t>−</m:t>
                              </m:r>
                              <m:r>
                                <a:rPr lang="en-US" sz="2000" i="1" smtClean="0">
                                  <a:solidFill>
                                    <a:srgbClr val="0000FF"/>
                                  </a:solidFill>
                                  <a:latin typeface="Cambria Math" panose="02040503050406030204" pitchFamily="18" charset="0"/>
                                </a:rPr>
                                <m:t>𝑥</m:t>
                              </m:r>
                              <m:r>
                                <a:rPr lang="en-US" sz="2000" i="1" smtClean="0">
                                  <a:solidFill>
                                    <a:srgbClr val="0000FF"/>
                                  </a:solidFill>
                                  <a:latin typeface="Cambria Math" panose="02040503050406030204" pitchFamily="18" charset="0"/>
                                </a:rPr>
                                <m:t>)!</m:t>
                              </m:r>
                            </m:den>
                          </m:f>
                        </m:e>
                      </m:nary>
                      <m:r>
                        <a:rPr lang="en-US" sz="2000" smtClean="0">
                          <a:solidFill>
                            <a:srgbClr val="0000FF"/>
                          </a:solidFill>
                          <a:latin typeface="Cambria Math" panose="02040503050406030204" pitchFamily="18" charset="0"/>
                        </a:rPr>
                        <m:t>.</m:t>
                      </m:r>
                      <m:sSup>
                        <m:sSupPr>
                          <m:ctrlPr>
                            <a:rPr lang="en-US" sz="2000" i="1">
                              <a:solidFill>
                                <a:srgbClr val="0000FF"/>
                              </a:solidFill>
                              <a:latin typeface="Cambria Math" panose="02040503050406030204" pitchFamily="18" charset="0"/>
                            </a:rPr>
                          </m:ctrlPr>
                        </m:sSupPr>
                        <m:e>
                          <m:r>
                            <a:rPr lang="en-US" sz="2000" i="1" smtClean="0">
                              <a:solidFill>
                                <a:srgbClr val="0000FF"/>
                              </a:solidFill>
                              <a:latin typeface="Cambria Math" panose="02040503050406030204" pitchFamily="18" charset="0"/>
                            </a:rPr>
                            <m:t>𝑝</m:t>
                          </m:r>
                        </m:e>
                        <m:sup>
                          <m:r>
                            <a:rPr lang="en-US" sz="2000" i="1" smtClean="0">
                              <a:solidFill>
                                <a:srgbClr val="0000FF"/>
                              </a:solidFill>
                              <a:latin typeface="Cambria Math" panose="02040503050406030204" pitchFamily="18" charset="0"/>
                            </a:rPr>
                            <m:t>𝑥</m:t>
                          </m:r>
                        </m:sup>
                      </m:sSup>
                      <m:sSup>
                        <m:sSupPr>
                          <m:ctrlPr>
                            <a:rPr lang="en-US" sz="2000" i="1">
                              <a:solidFill>
                                <a:srgbClr val="0000FF"/>
                              </a:solidFill>
                              <a:latin typeface="Cambria Math" panose="02040503050406030204" pitchFamily="18" charset="0"/>
                            </a:rPr>
                          </m:ctrlPr>
                        </m:sSupPr>
                        <m:e>
                          <m:r>
                            <a:rPr lang="en-US" sz="2000" i="1" smtClean="0">
                              <a:solidFill>
                                <a:srgbClr val="0000FF"/>
                              </a:solidFill>
                              <a:latin typeface="Cambria Math" panose="02040503050406030204" pitchFamily="18" charset="0"/>
                            </a:rPr>
                            <m:t>(1−</m:t>
                          </m:r>
                          <m:r>
                            <a:rPr lang="en-US" sz="2000" i="1" smtClean="0">
                              <a:solidFill>
                                <a:srgbClr val="0000FF"/>
                              </a:solidFill>
                              <a:latin typeface="Cambria Math" panose="02040503050406030204" pitchFamily="18" charset="0"/>
                            </a:rPr>
                            <m:t>𝑝</m:t>
                          </m:r>
                          <m:r>
                            <a:rPr lang="en-US" sz="2000" i="1" smtClean="0">
                              <a:solidFill>
                                <a:srgbClr val="0000FF"/>
                              </a:solidFill>
                              <a:latin typeface="Cambria Math" panose="02040503050406030204" pitchFamily="18" charset="0"/>
                            </a:rPr>
                            <m:t>)</m:t>
                          </m:r>
                        </m:e>
                        <m:sup>
                          <m:r>
                            <a:rPr lang="en-US" sz="2000" i="1" smtClean="0">
                              <a:solidFill>
                                <a:srgbClr val="0000FF"/>
                              </a:solidFill>
                              <a:latin typeface="Cambria Math" panose="02040503050406030204" pitchFamily="18" charset="0"/>
                            </a:rPr>
                            <m:t>𝑛</m:t>
                          </m:r>
                          <m:r>
                            <a:rPr lang="en-US" sz="2000" i="1" smtClean="0">
                              <a:solidFill>
                                <a:srgbClr val="0000FF"/>
                              </a:solidFill>
                              <a:latin typeface="Cambria Math" panose="02040503050406030204" pitchFamily="18" charset="0"/>
                            </a:rPr>
                            <m:t>−</m:t>
                          </m:r>
                          <m:r>
                            <a:rPr lang="en-US" sz="2000" i="1" smtClean="0">
                              <a:solidFill>
                                <a:srgbClr val="0000FF"/>
                              </a:solidFill>
                              <a:latin typeface="Cambria Math" panose="02040503050406030204" pitchFamily="18" charset="0"/>
                            </a:rPr>
                            <m:t>𝑥</m:t>
                          </m:r>
                        </m:sup>
                      </m:sSup>
                      <m:r>
                        <a:rPr lang="en-US" sz="2000" smtClean="0">
                          <a:latin typeface="Cambria Math" panose="02040503050406030204" pitchFamily="18" charset="0"/>
                        </a:rPr>
                        <m:t> </m:t>
                      </m:r>
                      <m:r>
                        <a:rPr lang="en-US" sz="2000" b="1" i="1" smtClean="0">
                          <a:solidFill>
                            <a:srgbClr val="FF0000"/>
                          </a:solidFill>
                          <a:latin typeface="Cambria Math" panose="02040503050406030204" pitchFamily="18" charset="0"/>
                        </a:rPr>
                        <m:t>𝐏𝐨𝐢𝐬𝐬𝐨𝐧</m:t>
                      </m:r>
                      <m:r>
                        <a:rPr lang="en-US" sz="2000" i="1">
                          <a:solidFill>
                            <a:srgbClr val="FF0000"/>
                          </a:solidFill>
                          <a:latin typeface="Cambria Math" panose="02040503050406030204" pitchFamily="18" charset="0"/>
                        </a:rPr>
                        <m:t>: </m:t>
                      </m:r>
                      <m:r>
                        <a:rPr lang="en-US" sz="2000" i="1" smtClean="0">
                          <a:solidFill>
                            <a:srgbClr val="FF0000"/>
                          </a:solidFill>
                          <a:latin typeface="Cambria Math" panose="02040503050406030204" pitchFamily="18" charset="0"/>
                        </a:rPr>
                        <m:t>𝑃</m:t>
                      </m:r>
                      <m:d>
                        <m:dPr>
                          <m:ctrlPr>
                            <a:rPr lang="pt-BR" sz="2000" i="1">
                              <a:solidFill>
                                <a:srgbClr val="FF0000"/>
                              </a:solidFill>
                              <a:latin typeface="Cambria Math" panose="02040503050406030204" pitchFamily="18" charset="0"/>
                            </a:rPr>
                          </m:ctrlPr>
                        </m:dPr>
                        <m:e>
                          <m:r>
                            <a:rPr lang="pt-BR" sz="2000" i="1" smtClean="0">
                              <a:solidFill>
                                <a:srgbClr val="FF0000"/>
                              </a:solidFill>
                              <a:latin typeface="Cambria Math" panose="02040503050406030204" pitchFamily="18" charset="0"/>
                            </a:rPr>
                            <m:t>𝑥</m:t>
                          </m:r>
                        </m:e>
                      </m:d>
                      <m:r>
                        <a:rPr lang="pt-BR" sz="2000" i="1" smtClean="0">
                          <a:solidFill>
                            <a:srgbClr val="FF0000"/>
                          </a:solidFill>
                          <a:latin typeface="Cambria Math" panose="02040503050406030204" pitchFamily="18" charset="0"/>
                        </a:rPr>
                        <m:t>=</m:t>
                      </m:r>
                      <m:nary>
                        <m:naryPr>
                          <m:chr m:val="∑"/>
                          <m:ctrlPr>
                            <a:rPr lang="pt-BR" sz="2000" i="1">
                              <a:solidFill>
                                <a:srgbClr val="FF0000"/>
                              </a:solidFill>
                              <a:latin typeface="Cambria Math" panose="02040503050406030204" pitchFamily="18" charset="0"/>
                            </a:rPr>
                          </m:ctrlPr>
                        </m:naryPr>
                        <m:sub>
                          <m:r>
                            <m:rPr>
                              <m:brk m:alnAt="23"/>
                            </m:rPr>
                            <a:rPr lang="en-US" sz="2000" i="1" smtClean="0">
                              <a:solidFill>
                                <a:srgbClr val="FF0000"/>
                              </a:solidFill>
                              <a:latin typeface="Cambria Math" panose="02040503050406030204" pitchFamily="18" charset="0"/>
                            </a:rPr>
                            <m:t>𝑥</m:t>
                          </m:r>
                          <m:r>
                            <a:rPr lang="pt-BR" sz="2000" i="1" smtClean="0">
                              <a:solidFill>
                                <a:srgbClr val="FF0000"/>
                              </a:solidFill>
                              <a:latin typeface="Cambria Math" panose="02040503050406030204" pitchFamily="18" charset="0"/>
                            </a:rPr>
                            <m:t>=</m:t>
                          </m:r>
                          <m:r>
                            <a:rPr lang="en-US" sz="2000" i="1" smtClean="0">
                              <a:solidFill>
                                <a:srgbClr val="FF0000"/>
                              </a:solidFill>
                              <a:latin typeface="Cambria Math" panose="02040503050406030204" pitchFamily="18" charset="0"/>
                            </a:rPr>
                            <m:t>0</m:t>
                          </m:r>
                        </m:sub>
                        <m:sup>
                          <m:r>
                            <a:rPr lang="en-US" sz="2000" i="1" smtClean="0">
                              <a:solidFill>
                                <a:srgbClr val="FF0000"/>
                              </a:solidFill>
                              <a:latin typeface="Cambria Math" panose="02040503050406030204" pitchFamily="18" charset="0"/>
                            </a:rPr>
                            <m:t>𝑐</m:t>
                          </m:r>
                        </m:sup>
                        <m:e>
                          <m:f>
                            <m:fPr>
                              <m:ctrlPr>
                                <a:rPr lang="pt-BR" sz="2000" i="1">
                                  <a:solidFill>
                                    <a:srgbClr val="FF0000"/>
                                  </a:solidFill>
                                  <a:latin typeface="Cambria Math" panose="02040503050406030204" pitchFamily="18" charset="0"/>
                                </a:rPr>
                              </m:ctrlPr>
                            </m:fPr>
                            <m:num>
                              <m:sSup>
                                <m:sSupPr>
                                  <m:ctrlPr>
                                    <a:rPr lang="pt-BR" sz="2000" i="1">
                                      <a:solidFill>
                                        <a:srgbClr val="FF0000"/>
                                      </a:solidFill>
                                      <a:latin typeface="Cambria Math" panose="02040503050406030204" pitchFamily="18" charset="0"/>
                                    </a:rPr>
                                  </m:ctrlPr>
                                </m:sSupPr>
                                <m:e>
                                  <m:r>
                                    <a:rPr lang="en-US" sz="2000" i="1" smtClean="0">
                                      <a:solidFill>
                                        <a:srgbClr val="FF0000"/>
                                      </a:solidFill>
                                      <a:latin typeface="Cambria Math" panose="02040503050406030204" pitchFamily="18" charset="0"/>
                                    </a:rPr>
                                    <m:t>𝑒</m:t>
                                  </m:r>
                                </m:e>
                                <m:sup>
                                  <m:r>
                                    <a:rPr lang="en-US" sz="2000" i="1" smtClean="0">
                                      <a:solidFill>
                                        <a:srgbClr val="FF0000"/>
                                      </a:solidFill>
                                      <a:latin typeface="Cambria Math" panose="02040503050406030204" pitchFamily="18" charset="0"/>
                                    </a:rPr>
                                    <m:t>−</m:t>
                                  </m:r>
                                  <m:r>
                                    <a:rPr lang="en-US" sz="2000" i="1" smtClean="0">
                                      <a:solidFill>
                                        <a:srgbClr val="FF0000"/>
                                      </a:solidFill>
                                      <a:latin typeface="Cambria Math" panose="02040503050406030204" pitchFamily="18" charset="0"/>
                                    </a:rPr>
                                    <m:t>𝑛𝑝</m:t>
                                  </m:r>
                                </m:sup>
                              </m:sSup>
                              <m:sSup>
                                <m:sSupPr>
                                  <m:ctrlPr>
                                    <a:rPr lang="pt-BR" sz="2000" i="1">
                                      <a:solidFill>
                                        <a:srgbClr val="FF0000"/>
                                      </a:solidFill>
                                      <a:latin typeface="Cambria Math" panose="02040503050406030204" pitchFamily="18" charset="0"/>
                                    </a:rPr>
                                  </m:ctrlPr>
                                </m:sSupPr>
                                <m:e>
                                  <m:r>
                                    <a:rPr lang="en-US" sz="2000" i="1" smtClean="0">
                                      <a:solidFill>
                                        <a:srgbClr val="FF0000"/>
                                      </a:solidFill>
                                      <a:latin typeface="Cambria Math" panose="02040503050406030204" pitchFamily="18" charset="0"/>
                                    </a:rPr>
                                    <m:t>.(</m:t>
                                  </m:r>
                                  <m:r>
                                    <a:rPr lang="en-US" sz="2000" i="1" smtClean="0">
                                      <a:solidFill>
                                        <a:srgbClr val="FF0000"/>
                                      </a:solidFill>
                                      <a:latin typeface="Cambria Math" panose="02040503050406030204" pitchFamily="18" charset="0"/>
                                    </a:rPr>
                                    <m:t>𝑛𝑝</m:t>
                                  </m:r>
                                  <m:r>
                                    <a:rPr lang="en-US" sz="2000" i="1" smtClean="0">
                                      <a:solidFill>
                                        <a:srgbClr val="FF0000"/>
                                      </a:solidFill>
                                      <a:latin typeface="Cambria Math" panose="02040503050406030204" pitchFamily="18" charset="0"/>
                                    </a:rPr>
                                    <m:t>)</m:t>
                                  </m:r>
                                </m:e>
                                <m:sup>
                                  <m:r>
                                    <a:rPr lang="en-US" sz="2000" i="1" smtClean="0">
                                      <a:solidFill>
                                        <a:srgbClr val="FF0000"/>
                                      </a:solidFill>
                                      <a:latin typeface="Cambria Math" panose="02040503050406030204" pitchFamily="18" charset="0"/>
                                    </a:rPr>
                                    <m:t>𝑥</m:t>
                                  </m:r>
                                </m:sup>
                              </m:sSup>
                            </m:num>
                            <m:den>
                              <m:r>
                                <a:rPr lang="en-US" sz="2000" i="1" smtClean="0">
                                  <a:solidFill>
                                    <a:srgbClr val="FF0000"/>
                                  </a:solidFill>
                                  <a:latin typeface="Cambria Math" panose="02040503050406030204" pitchFamily="18" charset="0"/>
                                </a:rPr>
                                <m:t>𝑥</m:t>
                              </m:r>
                              <m:r>
                                <a:rPr lang="en-US" sz="2000" i="1" smtClean="0">
                                  <a:solidFill>
                                    <a:srgbClr val="FF0000"/>
                                  </a:solidFill>
                                  <a:latin typeface="Cambria Math" panose="02040503050406030204" pitchFamily="18" charset="0"/>
                                </a:rPr>
                                <m:t>!</m:t>
                              </m:r>
                            </m:den>
                          </m:f>
                        </m:e>
                      </m:nary>
                    </m:oMath>
                  </m:oMathPara>
                </a14:m>
                <a:endParaRPr lang="en-US" dirty="0" smtClean="0"/>
              </a:p>
              <a:p>
                <a:pPr algn="ctr">
                  <a:spcBef>
                    <a:spcPts val="600"/>
                  </a:spcBef>
                </a:pPr>
                <a:r>
                  <a:rPr lang="en-US" dirty="0" smtClean="0"/>
                  <a:t>   </a:t>
                </a:r>
                <a:r>
                  <a:rPr lang="en-US" sz="2000" dirty="0">
                    <a:sym typeface="Symbol"/>
                  </a:rPr>
                  <a:t>where </a:t>
                </a:r>
                <a:r>
                  <a:rPr lang="en-US" sz="2000" b="1" i="1" dirty="0">
                    <a:latin typeface="Times New Roman" panose="02020603050405020304" pitchFamily="18" charset="0"/>
                    <a:cs typeface="Times New Roman" panose="02020603050405020304" pitchFamily="18" charset="0"/>
                    <a:sym typeface="Symbol"/>
                  </a:rPr>
                  <a:t>n</a:t>
                </a:r>
                <a:r>
                  <a:rPr lang="en-US" sz="2000" dirty="0">
                    <a:sym typeface="Symbol"/>
                  </a:rPr>
                  <a:t>=sample size, </a:t>
                </a:r>
                <a:r>
                  <a:rPr lang="en-US" sz="2000" dirty="0" smtClean="0">
                    <a:sym typeface="Symbol"/>
                  </a:rPr>
                  <a:t> </a:t>
                </a:r>
                <a:r>
                  <a:rPr lang="en-US" sz="2000" b="1" i="1" dirty="0" smtClean="0">
                    <a:latin typeface="Times New Roman" panose="02020603050405020304" pitchFamily="18" charset="0"/>
                    <a:cs typeface="Times New Roman" panose="02020603050405020304" pitchFamily="18" charset="0"/>
                    <a:sym typeface="Symbol"/>
                  </a:rPr>
                  <a:t>p</a:t>
                </a:r>
                <a:r>
                  <a:rPr lang="en-US" sz="2000" dirty="0" smtClean="0">
                    <a:sym typeface="Symbol"/>
                  </a:rPr>
                  <a:t>=overall </a:t>
                </a:r>
                <a:r>
                  <a:rPr lang="en-US" sz="2000" dirty="0" err="1">
                    <a:sym typeface="Symbol"/>
                  </a:rPr>
                  <a:t>prob</a:t>
                </a:r>
                <a:r>
                  <a:rPr lang="en-US" sz="2000" dirty="0">
                    <a:sym typeface="Symbol"/>
                  </a:rPr>
                  <a:t> of an outcome,</a:t>
                </a:r>
                <a:r>
                  <a:rPr lang="en-US" sz="2000" i="1" dirty="0">
                    <a:latin typeface="Times New Roman" panose="02020603050405020304" pitchFamily="18" charset="0"/>
                    <a:cs typeface="Times New Roman" panose="02020603050405020304" pitchFamily="18" charset="0"/>
                    <a:sym typeface="Symbol"/>
                  </a:rPr>
                  <a:t> </a:t>
                </a:r>
                <a:r>
                  <a:rPr lang="en-US" sz="2000" b="1" i="1" dirty="0">
                    <a:latin typeface="Times New Roman" panose="02020603050405020304" pitchFamily="18" charset="0"/>
                    <a:cs typeface="Times New Roman" panose="02020603050405020304" pitchFamily="18" charset="0"/>
                    <a:sym typeface="Symbol"/>
                  </a:rPr>
                  <a:t>x</a:t>
                </a:r>
                <a:r>
                  <a:rPr lang="en-US" sz="2000" dirty="0">
                    <a:sym typeface="Symbol"/>
                  </a:rPr>
                  <a:t>=desired </a:t>
                </a:r>
                <a:r>
                  <a:rPr lang="en-US" sz="2000" dirty="0" smtClean="0">
                    <a:sym typeface="Symbol"/>
                  </a:rPr>
                  <a:t>result</a:t>
                </a:r>
                <a:r>
                  <a:rPr lang="en-US" dirty="0" smtClean="0"/>
                  <a:t> </a:t>
                </a:r>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13446" y="5029200"/>
                <a:ext cx="9130553" cy="1317605"/>
              </a:xfrm>
              <a:prstGeom prst="rect">
                <a:avLst/>
              </a:prstGeom>
              <a:blipFill rotWithShape="0">
                <a:blip r:embed="rId4"/>
                <a:stretch>
                  <a:fillRect b="-7407"/>
                </a:stretch>
              </a:blipFill>
            </p:spPr>
            <p:txBody>
              <a:bodyPr/>
              <a:lstStyle/>
              <a:p>
                <a:r>
                  <a:rPr lang="en-US">
                    <a:noFill/>
                  </a:rPr>
                  <a:t> </a:t>
                </a:r>
              </a:p>
            </p:txBody>
          </p:sp>
        </mc:Fallback>
      </mc:AlternateContent>
      <p:sp>
        <p:nvSpPr>
          <p:cNvPr id="19" name="TextBox 18"/>
          <p:cNvSpPr txBox="1"/>
          <p:nvPr/>
        </p:nvSpPr>
        <p:spPr>
          <a:xfrm>
            <a:off x="-408" y="6396335"/>
            <a:ext cx="9125197" cy="461665"/>
          </a:xfrm>
          <a:prstGeom prst="rect">
            <a:avLst/>
          </a:prstGeom>
          <a:noFill/>
        </p:spPr>
        <p:txBody>
          <a:bodyPr wrap="square" rtlCol="0">
            <a:spAutoFit/>
          </a:bodyPr>
          <a:lstStyle/>
          <a:p>
            <a:pPr>
              <a:spcBef>
                <a:spcPts val="600"/>
              </a:spcBef>
            </a:pPr>
            <a:r>
              <a:rPr lang="en-US" sz="2400" dirty="0" smtClean="0">
                <a:sym typeface="Symbol"/>
              </a:rPr>
              <a:t>c.  Here, </a:t>
            </a:r>
            <a:r>
              <a:rPr lang="en-US" sz="2400" i="1" dirty="0">
                <a:latin typeface="Times New Roman" panose="02020603050405020304" pitchFamily="18" charset="0"/>
                <a:cs typeface="Times New Roman" panose="02020603050405020304" pitchFamily="18" charset="0"/>
                <a:sym typeface="Symbol"/>
              </a:rPr>
              <a:t>n</a:t>
            </a:r>
            <a:r>
              <a:rPr lang="en-US" sz="2400" dirty="0" smtClean="0">
                <a:sym typeface="Symbol"/>
              </a:rPr>
              <a:t>=100, </a:t>
            </a:r>
            <a:r>
              <a:rPr lang="en-US" sz="2400" i="1" dirty="0">
                <a:latin typeface="Times New Roman" panose="02020603050405020304" pitchFamily="18" charset="0"/>
                <a:cs typeface="Times New Roman" panose="02020603050405020304" pitchFamily="18" charset="0"/>
                <a:sym typeface="Symbol"/>
              </a:rPr>
              <a:t>c</a:t>
            </a:r>
            <a:r>
              <a:rPr lang="en-US" sz="2400" dirty="0" smtClean="0">
                <a:sym typeface="Symbol"/>
              </a:rPr>
              <a:t>=2 (</a:t>
            </a:r>
            <a:r>
              <a:rPr lang="en-US" sz="2400" i="1" dirty="0" smtClean="0">
                <a:latin typeface="Times New Roman" panose="02020603050405020304" pitchFamily="18" charset="0"/>
                <a:cs typeface="Times New Roman" panose="02020603050405020304" pitchFamily="18" charset="0"/>
                <a:sym typeface="Symbol"/>
              </a:rPr>
              <a:t>x</a:t>
            </a:r>
            <a:r>
              <a:rPr lang="en-US" sz="2400" dirty="0" smtClean="0">
                <a:sym typeface="Symbol"/>
              </a:rPr>
              <a:t>=2,1,0)</a:t>
            </a:r>
            <a:endParaRPr lang="en-US" sz="2400" dirty="0"/>
          </a:p>
        </p:txBody>
      </p:sp>
      <p:sp>
        <p:nvSpPr>
          <p:cNvPr id="20" name="TextBox 19"/>
          <p:cNvSpPr txBox="1"/>
          <p:nvPr/>
        </p:nvSpPr>
        <p:spPr>
          <a:xfrm>
            <a:off x="0" y="2580434"/>
            <a:ext cx="9125197" cy="2462213"/>
          </a:xfrm>
          <a:prstGeom prst="rect">
            <a:avLst/>
          </a:prstGeom>
          <a:noFill/>
        </p:spPr>
        <p:txBody>
          <a:bodyPr wrap="square" rtlCol="0">
            <a:spAutoFit/>
          </a:bodyPr>
          <a:lstStyle/>
          <a:p>
            <a:pPr>
              <a:spcBef>
                <a:spcPts val="600"/>
              </a:spcBef>
            </a:pPr>
            <a:r>
              <a:rPr lang="en-US" sz="2400" b="1" dirty="0" smtClean="0">
                <a:sym typeface="Symbol"/>
              </a:rPr>
              <a:t>Considerations</a:t>
            </a:r>
            <a:r>
              <a:rPr lang="en-US" sz="2400" dirty="0" smtClean="0">
                <a:sym typeface="Symbol"/>
              </a:rPr>
              <a:t>:			</a:t>
            </a:r>
            <a:endParaRPr lang="en-US" sz="2400" dirty="0">
              <a:sym typeface="Symbol"/>
            </a:endParaRPr>
          </a:p>
          <a:p>
            <a:pPr marL="342900" indent="-342900">
              <a:spcBef>
                <a:spcPts val="600"/>
              </a:spcBef>
              <a:buAutoNum type="alphaLcPeriod"/>
            </a:pPr>
            <a:r>
              <a:rPr lang="en-US" sz="2400" dirty="0">
                <a:sym typeface="Symbol"/>
              </a:rPr>
              <a:t>More the RED balls in the LOT, greater their probability of making it to the SAMPLE</a:t>
            </a:r>
            <a:r>
              <a:rPr lang="en-US" sz="2400" dirty="0" smtClean="0">
                <a:sym typeface="Symbol"/>
              </a:rPr>
              <a:t>. So, proportion of RED balls in the LOT is important</a:t>
            </a:r>
            <a:endParaRPr lang="en-US" sz="2400" dirty="0">
              <a:sym typeface="Symbol"/>
            </a:endParaRPr>
          </a:p>
          <a:p>
            <a:pPr marL="342900" indent="-342900">
              <a:spcBef>
                <a:spcPts val="600"/>
              </a:spcBef>
              <a:spcAft>
                <a:spcPts val="7800"/>
              </a:spcAft>
              <a:buAutoNum type="alphaLcPeriod"/>
            </a:pPr>
            <a:r>
              <a:rPr lang="en-US" sz="2400" dirty="0">
                <a:sym typeface="Symbol"/>
              </a:rPr>
              <a:t>Probability success </a:t>
            </a:r>
            <a:r>
              <a:rPr lang="en-US" sz="2400" dirty="0" smtClean="0">
                <a:sym typeface="Symbol"/>
              </a:rPr>
              <a:t>conditions are: </a:t>
            </a:r>
            <a:r>
              <a:rPr lang="en-US" sz="2400" dirty="0">
                <a:sym typeface="Symbol"/>
              </a:rPr>
              <a:t>2 RED balls or 1 RED ball or </a:t>
            </a:r>
            <a:r>
              <a:rPr lang="en-US" sz="2400" dirty="0" smtClean="0">
                <a:sym typeface="Symbol"/>
              </a:rPr>
              <a:t>No RED </a:t>
            </a:r>
            <a:r>
              <a:rPr lang="en-US" sz="2400" dirty="0">
                <a:sym typeface="Symbol"/>
              </a:rPr>
              <a:t>ball in the SAMPLE of 100; </a:t>
            </a:r>
            <a:r>
              <a:rPr lang="en-US" sz="2400" dirty="0" err="1">
                <a:sym typeface="Symbol"/>
              </a:rPr>
              <a:t>ie</a:t>
            </a:r>
            <a:r>
              <a:rPr lang="en-US" sz="2400" dirty="0">
                <a:sym typeface="Symbol"/>
              </a:rPr>
              <a:t> </a:t>
            </a:r>
            <a:r>
              <a:rPr lang="en-US" sz="2400" i="1" dirty="0">
                <a:latin typeface="Cambria Math" panose="02040503050406030204" pitchFamily="18" charset="0"/>
                <a:ea typeface="Cambria Math" panose="02040503050406030204" pitchFamily="18" charset="0"/>
                <a:cs typeface="Times New Roman" panose="02020603050405020304" pitchFamily="18" charset="0"/>
                <a:sym typeface="Symbol"/>
              </a:rPr>
              <a:t>P(2R)+P(1R)+</a:t>
            </a:r>
            <a:r>
              <a:rPr lang="en-US" sz="2400" i="1" dirty="0" smtClean="0">
                <a:latin typeface="Cambria Math" panose="02040503050406030204" pitchFamily="18" charset="0"/>
                <a:ea typeface="Cambria Math" panose="02040503050406030204" pitchFamily="18" charset="0"/>
                <a:cs typeface="Times New Roman" panose="02020603050405020304" pitchFamily="18" charset="0"/>
                <a:sym typeface="Symbol"/>
              </a:rPr>
              <a:t>P(0R)</a:t>
            </a:r>
            <a:r>
              <a:rPr lang="en-US" sz="2400" dirty="0" smtClean="0">
                <a:sym typeface="Symbol"/>
              </a:rPr>
              <a:t>…a case of Cumulative Probability, found by Binomial or Poisson Distribution:</a:t>
            </a:r>
            <a:endParaRPr lang="en-US" sz="2400" dirty="0"/>
          </a:p>
        </p:txBody>
      </p:sp>
    </p:spTree>
    <p:extLst>
      <p:ext uri="{BB962C8B-B14F-4D97-AF65-F5344CB8AC3E}">
        <p14:creationId xmlns:p14="http://schemas.microsoft.com/office/powerpoint/2010/main" val="2489694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uild="p"/>
      <p:bldP spid="20"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6" y="0"/>
            <a:ext cx="8229600" cy="563562"/>
          </a:xfrm>
        </p:spPr>
        <p:txBody>
          <a:bodyPr lIns="182880" tIns="0" rIns="0" bIns="0">
            <a:normAutofit/>
          </a:bodyPr>
          <a:lstStyle/>
          <a:p>
            <a:pPr algn="l"/>
            <a:r>
              <a:rPr lang="en-US" sz="2800" b="1" dirty="0" smtClean="0">
                <a:solidFill>
                  <a:srgbClr val="FF0000"/>
                </a:solidFill>
                <a:effectLst>
                  <a:outerShdw blurRad="38100" dist="38100" dir="2700000" algn="tl">
                    <a:srgbClr val="000000">
                      <a:alpha val="43137"/>
                    </a:srgbClr>
                  </a:outerShdw>
                </a:effectLst>
                <a:sym typeface="Symbol"/>
              </a:rPr>
              <a:t>Probability and Acceptance </a:t>
            </a:r>
            <a:r>
              <a:rPr lang="en-US" sz="2800" b="1" dirty="0">
                <a:solidFill>
                  <a:srgbClr val="FF0000"/>
                </a:solidFill>
                <a:effectLst>
                  <a:outerShdw blurRad="38100" dist="38100" dir="2700000" algn="tl">
                    <a:srgbClr val="000000">
                      <a:alpha val="43137"/>
                    </a:srgbClr>
                  </a:outerShdw>
                </a:effectLst>
                <a:sym typeface="Symbol"/>
              </a:rPr>
              <a:t>Sampling … </a:t>
            </a:r>
            <a:r>
              <a:rPr lang="en-US" sz="2800" b="1" dirty="0" smtClean="0">
                <a:solidFill>
                  <a:srgbClr val="FF0000"/>
                </a:solidFill>
                <a:effectLst>
                  <a:outerShdw blurRad="38100" dist="38100" dir="2700000" algn="tl">
                    <a:srgbClr val="000000">
                      <a:alpha val="43137"/>
                    </a:srgbClr>
                  </a:outerShdw>
                </a:effectLst>
                <a:sym typeface="Symbol"/>
              </a:rPr>
              <a:t>2/3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8481646" y="6545349"/>
            <a:ext cx="653142" cy="365125"/>
          </a:xfrm>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9" name="Footer Placeholder 3"/>
          <p:cNvSpPr>
            <a:spLocks noGrp="1"/>
          </p:cNvSpPr>
          <p:nvPr>
            <p:ph type="ftr" sz="quarter" idx="11"/>
          </p:nvPr>
        </p:nvSpPr>
        <p:spPr>
          <a:xfrm>
            <a:off x="-35169" y="6539767"/>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839985780"/>
              </p:ext>
            </p:extLst>
          </p:nvPr>
        </p:nvGraphicFramePr>
        <p:xfrm>
          <a:off x="93568" y="607239"/>
          <a:ext cx="3840480" cy="4991100"/>
        </p:xfrm>
        <a:graphic>
          <a:graphicData uri="http://schemas.openxmlformats.org/drawingml/2006/table">
            <a:tbl>
              <a:tblPr>
                <a:tableStyleId>{5940675A-B579-460E-94D1-54222C63F5DA}</a:tableStyleId>
              </a:tblPr>
              <a:tblGrid>
                <a:gridCol w="1280160"/>
                <a:gridCol w="1280160"/>
                <a:gridCol w="1280160"/>
              </a:tblGrid>
              <a:tr h="1905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dirty="0" smtClean="0"/>
                        <a:t>Number of RED balls in the LOT (</a:t>
                      </a:r>
                      <a:r>
                        <a:rPr lang="en-US" sz="2000" b="1" dirty="0" smtClean="0"/>
                        <a:t>p</a:t>
                      </a:r>
                      <a:r>
                        <a:rPr lang="en-US" sz="2000" dirty="0" smtClean="0"/>
                        <a:t>)</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dirty="0" smtClean="0"/>
                        <a:t>Proportion of RED balls in the LOT (</a:t>
                      </a:r>
                      <a:r>
                        <a:rPr lang="en-US" sz="2000" b="1" dirty="0" smtClean="0"/>
                        <a:t>p</a:t>
                      </a:r>
                      <a:r>
                        <a:rPr lang="en-US" sz="2000" dirty="0" smtClean="0"/>
                        <a:t>)</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dirty="0" smtClean="0"/>
                        <a:t>Probability</a:t>
                      </a:r>
                      <a:r>
                        <a:rPr lang="en-US" sz="2000" b="0" baseline="0" dirty="0" smtClean="0"/>
                        <a:t> of less than 3 RED balls in the SAMPLE</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dirty="0">
                          <a:effectLst/>
                        </a:rPr>
                        <a:t>0 </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0%</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1.000</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dirty="0">
                          <a:effectLst/>
                        </a:rPr>
                        <a:t>100 </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1%</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0.920</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dirty="0">
                          <a:effectLst/>
                        </a:rPr>
                        <a:t>200 </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2%</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0.677</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300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3%</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0.423</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400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4%</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0.238</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500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5%</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0.125</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600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dirty="0">
                          <a:effectLst/>
                        </a:rPr>
                        <a:t>6%</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0.062</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700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a:effectLst/>
                        </a:rPr>
                        <a:t>7%</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0.030</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800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0.014</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900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a:effectLst/>
                        </a:rPr>
                        <a:t>9%</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0.006</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r h="190500">
                <a:tc>
                  <a:txBody>
                    <a:bodyPr/>
                    <a:lstStyle/>
                    <a:p>
                      <a:pPr algn="ctr" fontAlgn="b"/>
                      <a:r>
                        <a:rPr lang="en-US" sz="2000" u="none" strike="noStrike">
                          <a:effectLst/>
                        </a:rPr>
                        <a:t>1,000 </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u="none" strike="noStrike">
                          <a:effectLst/>
                        </a:rPr>
                        <a:t>10%</a:t>
                      </a:r>
                      <a:endParaRPr lang="en-US" sz="2000" b="0" i="0" u="none" strike="noStrike">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c>
                  <a:txBody>
                    <a:bodyPr/>
                    <a:lstStyle/>
                    <a:p>
                      <a:pPr algn="ctr" fontAlgn="b"/>
                      <a:r>
                        <a:rPr lang="en-US" sz="2000" b="0" i="0" u="none" strike="noStrike" dirty="0" smtClean="0">
                          <a:solidFill>
                            <a:srgbClr val="000000"/>
                          </a:solidFill>
                          <a:effectLst/>
                          <a:latin typeface="Calibri" panose="020F0502020204030204" pitchFamily="34" charset="0"/>
                        </a:rPr>
                        <a:t>0.003</a:t>
                      </a:r>
                      <a:endParaRPr lang="en-US" sz="2000" b="0" i="0" u="none" strike="noStrike" dirty="0">
                        <a:solidFill>
                          <a:srgbClr val="000000"/>
                        </a:solidFill>
                        <a:effectLst/>
                        <a:latin typeface="Calibri" panose="020F0502020204030204" pitchFamily="34" charset="0"/>
                      </a:endParaRPr>
                    </a:p>
                  </a:txBody>
                  <a:tcPr marL="9525" marR="9525" marT="9525" marB="0" anchor="b">
                    <a:solidFill>
                      <a:schemeClr val="accent5">
                        <a:lumMod val="20000"/>
                        <a:lumOff val="80000"/>
                      </a:schemeClr>
                    </a:solidFill>
                  </a:tcPr>
                </a:tc>
              </a:tr>
            </a:tbl>
          </a:graphicData>
        </a:graphic>
      </p:graphicFrame>
      <p:sp>
        <p:nvSpPr>
          <p:cNvPr id="4" name="Rectangle 3"/>
          <p:cNvSpPr/>
          <p:nvPr/>
        </p:nvSpPr>
        <p:spPr>
          <a:xfrm>
            <a:off x="80121" y="2133600"/>
            <a:ext cx="3840480" cy="32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89647" y="2447364"/>
            <a:ext cx="3840480" cy="32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9647" y="2774575"/>
            <a:ext cx="3840480" cy="32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rotWithShape="1">
          <a:blip r:embed="rId3"/>
          <a:srcRect r="8333"/>
          <a:stretch/>
        </p:blipFill>
        <p:spPr>
          <a:xfrm>
            <a:off x="4267198" y="2162910"/>
            <a:ext cx="4776563" cy="3036275"/>
          </a:xfrm>
          <a:prstGeom prst="rect">
            <a:avLst/>
          </a:prstGeom>
          <a:ln>
            <a:solidFill>
              <a:schemeClr val="tx1"/>
            </a:solidFill>
          </a:ln>
        </p:spPr>
      </p:pic>
      <p:sp>
        <p:nvSpPr>
          <p:cNvPr id="18" name="TextBox 17"/>
          <p:cNvSpPr txBox="1"/>
          <p:nvPr/>
        </p:nvSpPr>
        <p:spPr>
          <a:xfrm>
            <a:off x="4267198" y="786571"/>
            <a:ext cx="4776563" cy="1015663"/>
          </a:xfrm>
          <a:prstGeom prst="rect">
            <a:avLst/>
          </a:prstGeom>
          <a:solidFill>
            <a:schemeClr val="accent6">
              <a:lumMod val="20000"/>
              <a:lumOff val="80000"/>
            </a:schemeClr>
          </a:solidFill>
        </p:spPr>
        <p:txBody>
          <a:bodyPr wrap="square" rtlCol="0">
            <a:spAutoFit/>
          </a:bodyPr>
          <a:lstStyle/>
          <a:p>
            <a:r>
              <a:rPr lang="en-US" sz="2000" dirty="0" smtClean="0"/>
              <a:t>As the proportion of RED Balls in the LOT increases, the SUCCESS PROBABILITY (&lt; 3 RED balls in the SAMPLE) decreases </a:t>
            </a:r>
            <a:endParaRPr lang="en-US" sz="2000" dirty="0"/>
          </a:p>
        </p:txBody>
      </p:sp>
      <p:sp>
        <p:nvSpPr>
          <p:cNvPr id="19" name="TextBox 18"/>
          <p:cNvSpPr txBox="1"/>
          <p:nvPr/>
        </p:nvSpPr>
        <p:spPr>
          <a:xfrm>
            <a:off x="11615" y="5660169"/>
            <a:ext cx="9144000" cy="969496"/>
          </a:xfrm>
          <a:prstGeom prst="rect">
            <a:avLst/>
          </a:prstGeom>
          <a:solidFill>
            <a:schemeClr val="accent3">
              <a:lumMod val="20000"/>
              <a:lumOff val="80000"/>
            </a:schemeClr>
          </a:solidFill>
        </p:spPr>
        <p:txBody>
          <a:bodyPr wrap="square" rtlCol="0">
            <a:spAutoFit/>
          </a:bodyPr>
          <a:lstStyle/>
          <a:p>
            <a:r>
              <a:rPr lang="en-US" sz="1900" dirty="0" smtClean="0"/>
              <a:t>What if the GREEN balls represented GOOD items in a LOT and the RED balls represented the DEFECTIVES? The analogy provides the basis of the concept of ACCEPTANCE SAMPLING in which the Probability Curve becomes the Operating Characteristic (OC) Curve</a:t>
            </a:r>
            <a:endParaRPr lang="en-US" sz="1900" dirty="0"/>
          </a:p>
        </p:txBody>
      </p:sp>
      <p:sp>
        <p:nvSpPr>
          <p:cNvPr id="20" name="Right Arrow 19"/>
          <p:cNvSpPr/>
          <p:nvPr/>
        </p:nvSpPr>
        <p:spPr>
          <a:xfrm>
            <a:off x="3979985" y="3429000"/>
            <a:ext cx="22859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912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500"/>
                            </p:stCondLst>
                            <p:childTnLst>
                              <p:par>
                                <p:cTn id="32" presetID="1"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4"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801837" y="6428169"/>
            <a:ext cx="6949440" cy="365760"/>
          </a:xfrm>
          <a:prstGeom prst="rect">
            <a:avLst/>
          </a:prstGeom>
          <a:gradFill flip="none" rotWithShape="1">
            <a:gsLst>
              <a:gs pos="0">
                <a:srgbClr val="009900">
                  <a:shade val="30000"/>
                  <a:satMod val="115000"/>
                </a:srgbClr>
              </a:gs>
              <a:gs pos="50000">
                <a:schemeClr val="bg1"/>
              </a:gs>
              <a:gs pos="100000">
                <a:srgbClr val="EA0000"/>
              </a:gs>
            </a:gsLst>
            <a:lin ang="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solidFill>
              </a:rPr>
              <a:t>Good LOT                                                                                                 Bad LOT</a:t>
            </a:r>
            <a:endParaRPr lang="en-US" dirty="0">
              <a:solidFill>
                <a:schemeClr val="bg1"/>
              </a:solidFill>
            </a:endParaRPr>
          </a:p>
        </p:txBody>
      </p:sp>
      <p:sp>
        <p:nvSpPr>
          <p:cNvPr id="2" name="Title 1"/>
          <p:cNvSpPr>
            <a:spLocks noGrp="1"/>
          </p:cNvSpPr>
          <p:nvPr>
            <p:ph type="title"/>
          </p:nvPr>
        </p:nvSpPr>
        <p:spPr>
          <a:xfrm>
            <a:off x="-2601" y="-58615"/>
            <a:ext cx="9146601" cy="566058"/>
          </a:xfrm>
        </p:spPr>
        <p:txBody>
          <a:bodyPr lIns="182880" tIns="0" rIns="0" bIns="0">
            <a:normAutofit/>
          </a:bodyPr>
          <a:lstStyle/>
          <a:p>
            <a:pPr algn="l"/>
            <a:r>
              <a:rPr lang="en-US" sz="2800" b="1" dirty="0">
                <a:solidFill>
                  <a:srgbClr val="FF0000"/>
                </a:solidFill>
                <a:effectLst>
                  <a:outerShdw blurRad="38100" dist="38100" dir="2700000" algn="tl">
                    <a:srgbClr val="000000">
                      <a:alpha val="43137"/>
                    </a:srgbClr>
                  </a:outerShdw>
                </a:effectLst>
                <a:sym typeface="Symbol"/>
              </a:rPr>
              <a:t>Probability and Acceptance Sampling … </a:t>
            </a:r>
            <a:r>
              <a:rPr lang="en-US" sz="2800" b="1" dirty="0" smtClean="0">
                <a:solidFill>
                  <a:srgbClr val="FF0000"/>
                </a:solidFill>
                <a:effectLst>
                  <a:outerShdw blurRad="38100" dist="38100" dir="2700000" algn="tl">
                    <a:srgbClr val="000000">
                      <a:alpha val="43137"/>
                    </a:srgbClr>
                  </a:outerShdw>
                </a:effectLst>
                <a:sym typeface="Symbol"/>
              </a:rPr>
              <a:t>3/3</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9</a:t>
            </a:fld>
            <a:endParaRPr lang="en-US" b="1" dirty="0">
              <a:solidFill>
                <a:prstClr val="black"/>
              </a:solidFill>
            </a:endParaRPr>
          </a:p>
        </p:txBody>
      </p:sp>
      <p:graphicFrame>
        <p:nvGraphicFramePr>
          <p:cNvPr id="4" name="Chart 3"/>
          <p:cNvGraphicFramePr/>
          <p:nvPr>
            <p:extLst>
              <p:ext uri="{D42A27DB-BD31-4B8C-83A1-F6EECF244321}">
                <p14:modId xmlns:p14="http://schemas.microsoft.com/office/powerpoint/2010/main" val="4140065881"/>
              </p:ext>
            </p:extLst>
          </p:nvPr>
        </p:nvGraphicFramePr>
        <p:xfrm>
          <a:off x="504090" y="504093"/>
          <a:ext cx="8610600" cy="62484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Elbow Connector 5"/>
          <p:cNvCxnSpPr/>
          <p:nvPr/>
        </p:nvCxnSpPr>
        <p:spPr>
          <a:xfrm flipH="1" flipV="1">
            <a:off x="3171090" y="2402059"/>
            <a:ext cx="1" cy="3566160"/>
          </a:xfrm>
          <a:prstGeom prst="straightConnector1">
            <a:avLst/>
          </a:prstGeom>
          <a:ln w="28575">
            <a:solidFill>
              <a:srgbClr val="0000FF"/>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Elbow Connector 5"/>
          <p:cNvCxnSpPr/>
          <p:nvPr/>
        </p:nvCxnSpPr>
        <p:spPr>
          <a:xfrm rot="16200000" flipH="1" flipV="1">
            <a:off x="2479751" y="1698836"/>
            <a:ext cx="1" cy="1371600"/>
          </a:xfrm>
          <a:prstGeom prst="straightConnector1">
            <a:avLst/>
          </a:prstGeom>
          <a:ln w="28575">
            <a:solidFill>
              <a:srgbClr val="0000FF"/>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Elbow Connector 5"/>
          <p:cNvCxnSpPr/>
          <p:nvPr/>
        </p:nvCxnSpPr>
        <p:spPr>
          <a:xfrm flipH="1">
            <a:off x="5429060" y="5451232"/>
            <a:ext cx="1" cy="548640"/>
          </a:xfrm>
          <a:prstGeom prst="straightConnector1">
            <a:avLst/>
          </a:prstGeom>
          <a:ln w="28575">
            <a:solidFill>
              <a:srgbClr val="FF0000"/>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Elbow Connector 5"/>
          <p:cNvCxnSpPr/>
          <p:nvPr/>
        </p:nvCxnSpPr>
        <p:spPr>
          <a:xfrm rot="5400000" flipV="1">
            <a:off x="3621569" y="3651154"/>
            <a:ext cx="1" cy="3611880"/>
          </a:xfrm>
          <a:prstGeom prst="straightConnector1">
            <a:avLst/>
          </a:prstGeom>
          <a:ln w="28575">
            <a:solidFill>
              <a:srgbClr val="FF0000"/>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228600" y="582504"/>
            <a:ext cx="2074984" cy="400110"/>
          </a:xfrm>
          <a:prstGeom prst="rect">
            <a:avLst/>
          </a:prstGeom>
        </p:spPr>
        <p:txBody>
          <a:bodyPr wrap="square">
            <a:spAutoFit/>
          </a:bodyPr>
          <a:lstStyle/>
          <a:p>
            <a:pPr algn="r"/>
            <a:r>
              <a:rPr lang="en-US" sz="1400" dirty="0">
                <a:solidFill>
                  <a:srgbClr val="0000FF"/>
                </a:solidFill>
                <a:sym typeface="Symbol"/>
              </a:rPr>
              <a:t>①</a:t>
            </a:r>
            <a:r>
              <a:rPr lang="en-US" sz="1600" b="1" dirty="0">
                <a:solidFill>
                  <a:srgbClr val="0000FF"/>
                </a:solidFill>
                <a:sym typeface="Symbol"/>
              </a:rPr>
              <a:t>  = </a:t>
            </a:r>
            <a:r>
              <a:rPr lang="en-US" sz="1600" b="1" dirty="0" smtClean="0">
                <a:solidFill>
                  <a:srgbClr val="0000FF"/>
                </a:solidFill>
                <a:sym typeface="Symbol"/>
              </a:rPr>
              <a:t>0.05=5%     </a:t>
            </a:r>
            <a:r>
              <a:rPr lang="en-US" sz="2000" dirty="0" smtClean="0">
                <a:solidFill>
                  <a:srgbClr val="0000FF"/>
                </a:solidFill>
                <a:sym typeface="Symbol"/>
              </a:rPr>
              <a:t>↕</a:t>
            </a:r>
            <a:endParaRPr lang="en-US" sz="1400" dirty="0">
              <a:solidFill>
                <a:srgbClr val="0000FF"/>
              </a:solidFill>
            </a:endParaRPr>
          </a:p>
        </p:txBody>
      </p:sp>
      <p:sp>
        <p:nvSpPr>
          <p:cNvPr id="1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cxnSp>
        <p:nvCxnSpPr>
          <p:cNvPr id="16" name="Elbow Connector 5"/>
          <p:cNvCxnSpPr/>
          <p:nvPr/>
        </p:nvCxnSpPr>
        <p:spPr>
          <a:xfrm flipH="1" flipV="1">
            <a:off x="2324185" y="924915"/>
            <a:ext cx="1" cy="5074920"/>
          </a:xfrm>
          <a:prstGeom prst="straightConnector1">
            <a:avLst/>
          </a:prstGeom>
          <a:ln w="28575">
            <a:solidFill>
              <a:srgbClr val="0000FF"/>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Elbow Connector 5"/>
          <p:cNvCxnSpPr/>
          <p:nvPr/>
        </p:nvCxnSpPr>
        <p:spPr>
          <a:xfrm rot="16200000" flipH="1" flipV="1">
            <a:off x="2068984" y="649265"/>
            <a:ext cx="1" cy="548640"/>
          </a:xfrm>
          <a:prstGeom prst="straightConnector1">
            <a:avLst/>
          </a:prstGeom>
          <a:ln w="28575">
            <a:solidFill>
              <a:srgbClr val="0000FF"/>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2438400" y="504093"/>
            <a:ext cx="2590800" cy="1169551"/>
          </a:xfrm>
          <a:prstGeom prst="rect">
            <a:avLst/>
          </a:prstGeom>
        </p:spPr>
        <p:txBody>
          <a:bodyPr wrap="square">
            <a:spAutoFit/>
          </a:bodyPr>
          <a:lstStyle/>
          <a:p>
            <a:pPr marL="280988" indent="-280988"/>
            <a:r>
              <a:rPr lang="en-US" sz="1400" dirty="0" smtClean="0">
                <a:solidFill>
                  <a:srgbClr val="0000FF"/>
                </a:solidFill>
                <a:sym typeface="Symbol"/>
              </a:rPr>
              <a:t>① 5% -Risk implies that there is 5% chance of REJECTING a GOOD LOT, or, 95% chance of ACCEPTING </a:t>
            </a:r>
            <a:r>
              <a:rPr lang="en-US" sz="1400" dirty="0">
                <a:solidFill>
                  <a:srgbClr val="0000FF"/>
                </a:solidFill>
                <a:sym typeface="Symbol"/>
              </a:rPr>
              <a:t>it, </a:t>
            </a:r>
            <a:r>
              <a:rPr lang="en-US" sz="1400" dirty="0" smtClean="0">
                <a:solidFill>
                  <a:srgbClr val="0000FF"/>
                </a:solidFill>
                <a:sym typeface="Symbol"/>
              </a:rPr>
              <a:t>by the Buyer, </a:t>
            </a:r>
            <a:r>
              <a:rPr lang="en-US" sz="1400" dirty="0">
                <a:solidFill>
                  <a:srgbClr val="0000FF"/>
                </a:solidFill>
                <a:sym typeface="Symbol"/>
              </a:rPr>
              <a:t>at n=100 &amp; </a:t>
            </a:r>
            <a:r>
              <a:rPr lang="en-US" sz="1400" dirty="0" smtClean="0">
                <a:solidFill>
                  <a:srgbClr val="0000FF"/>
                </a:solidFill>
                <a:sym typeface="Symbol"/>
              </a:rPr>
              <a:t>c=2</a:t>
            </a:r>
            <a:endParaRPr lang="en-US" sz="1400" dirty="0">
              <a:solidFill>
                <a:srgbClr val="0000FF"/>
              </a:solidFill>
            </a:endParaRPr>
          </a:p>
        </p:txBody>
      </p:sp>
      <p:sp>
        <p:nvSpPr>
          <p:cNvPr id="21" name="Rectangle 20"/>
          <p:cNvSpPr/>
          <p:nvPr/>
        </p:nvSpPr>
        <p:spPr>
          <a:xfrm>
            <a:off x="3147646" y="1702603"/>
            <a:ext cx="2514600" cy="1384995"/>
          </a:xfrm>
          <a:prstGeom prst="rect">
            <a:avLst/>
          </a:prstGeom>
        </p:spPr>
        <p:txBody>
          <a:bodyPr wrap="square">
            <a:spAutoFit/>
          </a:bodyPr>
          <a:lstStyle/>
          <a:p>
            <a:pPr marL="280988" indent="-280988"/>
            <a:r>
              <a:rPr lang="en-US" sz="1400" dirty="0" smtClean="0">
                <a:solidFill>
                  <a:srgbClr val="0000FF"/>
                </a:solidFill>
                <a:sym typeface="Symbol"/>
              </a:rPr>
              <a:t>② For 5% -Risk, at n=100 &amp; c=2, the Seller/Producer has to meet the Quality standard of no more than 0.75 % defectives. This standard is called AQL</a:t>
            </a:r>
            <a:endParaRPr lang="en-US" sz="1400" dirty="0">
              <a:solidFill>
                <a:srgbClr val="0000FF"/>
              </a:solidFill>
            </a:endParaRPr>
          </a:p>
        </p:txBody>
      </p:sp>
      <p:sp>
        <p:nvSpPr>
          <p:cNvPr id="22" name="Rectangle 21"/>
          <p:cNvSpPr/>
          <p:nvPr/>
        </p:nvSpPr>
        <p:spPr>
          <a:xfrm>
            <a:off x="1900309" y="5738447"/>
            <a:ext cx="858628" cy="523220"/>
          </a:xfrm>
          <a:prstGeom prst="rect">
            <a:avLst/>
          </a:prstGeom>
        </p:spPr>
        <p:txBody>
          <a:bodyPr wrap="square">
            <a:spAutoFit/>
          </a:bodyPr>
          <a:lstStyle/>
          <a:p>
            <a:pPr marL="109538" indent="-109538"/>
            <a:r>
              <a:rPr lang="en-US" sz="1400" dirty="0" smtClean="0">
                <a:solidFill>
                  <a:srgbClr val="0000FF"/>
                </a:solidFill>
                <a:sym typeface="Symbol"/>
              </a:rPr>
              <a:t>② 0.75%</a:t>
            </a:r>
            <a:endParaRPr lang="en-US" sz="1400" dirty="0">
              <a:solidFill>
                <a:srgbClr val="0000FF"/>
              </a:solidFill>
            </a:endParaRPr>
          </a:p>
        </p:txBody>
      </p:sp>
      <p:sp>
        <p:nvSpPr>
          <p:cNvPr id="23" name="Rectangle 22"/>
          <p:cNvSpPr/>
          <p:nvPr/>
        </p:nvSpPr>
        <p:spPr>
          <a:xfrm>
            <a:off x="4191000" y="3094655"/>
            <a:ext cx="2590800" cy="1600438"/>
          </a:xfrm>
          <a:prstGeom prst="rect">
            <a:avLst/>
          </a:prstGeom>
        </p:spPr>
        <p:txBody>
          <a:bodyPr wrap="square">
            <a:spAutoFit/>
          </a:bodyPr>
          <a:lstStyle/>
          <a:p>
            <a:pPr marL="280988" indent="-280988"/>
            <a:r>
              <a:rPr lang="en-US" sz="1400" dirty="0" smtClean="0">
                <a:solidFill>
                  <a:srgbClr val="0000FF"/>
                </a:solidFill>
                <a:sym typeface="Symbol"/>
              </a:rPr>
              <a:t>③ Conversely, if the Seller/Producer can only meet the Quality </a:t>
            </a:r>
            <a:r>
              <a:rPr lang="en-US" sz="1400" dirty="0" err="1" smtClean="0">
                <a:solidFill>
                  <a:srgbClr val="0000FF"/>
                </a:solidFill>
                <a:sym typeface="Symbol"/>
              </a:rPr>
              <a:t>Std</a:t>
            </a:r>
            <a:r>
              <a:rPr lang="en-US" sz="1400" dirty="0" smtClean="0">
                <a:solidFill>
                  <a:srgbClr val="0000FF"/>
                </a:solidFill>
                <a:sym typeface="Symbol"/>
              </a:rPr>
              <a:t> of, say, 2</a:t>
            </a:r>
            <a:r>
              <a:rPr lang="en-US" sz="1400" dirty="0">
                <a:solidFill>
                  <a:srgbClr val="0000FF"/>
                </a:solidFill>
                <a:sym typeface="Symbol"/>
              </a:rPr>
              <a:t>%, </a:t>
            </a:r>
            <a:r>
              <a:rPr lang="en-US" sz="1400" dirty="0" smtClean="0">
                <a:solidFill>
                  <a:srgbClr val="0000FF"/>
                </a:solidFill>
                <a:sym typeface="Symbol"/>
              </a:rPr>
              <a:t>then at </a:t>
            </a:r>
            <a:r>
              <a:rPr lang="en-US" sz="1400" dirty="0">
                <a:solidFill>
                  <a:srgbClr val="0000FF"/>
                </a:solidFill>
                <a:sym typeface="Symbol"/>
              </a:rPr>
              <a:t>n=100 &amp; </a:t>
            </a:r>
            <a:r>
              <a:rPr lang="en-US" sz="1400" dirty="0" smtClean="0">
                <a:solidFill>
                  <a:srgbClr val="0000FF"/>
                </a:solidFill>
                <a:sym typeface="Symbol"/>
              </a:rPr>
              <a:t>c=2, there will be just 68% probability of its acceptance, or the -Risk will be 32% ④</a:t>
            </a:r>
            <a:endParaRPr lang="en-US" sz="1400" dirty="0">
              <a:solidFill>
                <a:srgbClr val="0000FF"/>
              </a:solidFill>
            </a:endParaRPr>
          </a:p>
        </p:txBody>
      </p:sp>
      <p:sp>
        <p:nvSpPr>
          <p:cNvPr id="24" name="Rectangle 23"/>
          <p:cNvSpPr/>
          <p:nvPr/>
        </p:nvSpPr>
        <p:spPr>
          <a:xfrm>
            <a:off x="3077308" y="5708901"/>
            <a:ext cx="381000" cy="307777"/>
          </a:xfrm>
          <a:prstGeom prst="rect">
            <a:avLst/>
          </a:prstGeom>
        </p:spPr>
        <p:txBody>
          <a:bodyPr wrap="square">
            <a:spAutoFit/>
          </a:bodyPr>
          <a:lstStyle/>
          <a:p>
            <a:pPr marL="280988" indent="-280988"/>
            <a:r>
              <a:rPr lang="en-US" sz="1400" dirty="0" smtClean="0">
                <a:solidFill>
                  <a:srgbClr val="0000FF"/>
                </a:solidFill>
                <a:sym typeface="Symbol"/>
              </a:rPr>
              <a:t>③</a:t>
            </a:r>
            <a:endParaRPr lang="en-US" sz="1400" dirty="0">
              <a:solidFill>
                <a:srgbClr val="0000FF"/>
              </a:solidFill>
            </a:endParaRPr>
          </a:p>
        </p:txBody>
      </p:sp>
      <p:sp>
        <p:nvSpPr>
          <p:cNvPr id="25" name="Rectangle 24"/>
          <p:cNvSpPr/>
          <p:nvPr/>
        </p:nvSpPr>
        <p:spPr>
          <a:xfrm>
            <a:off x="102135" y="2233247"/>
            <a:ext cx="1726665" cy="307777"/>
          </a:xfrm>
          <a:prstGeom prst="rect">
            <a:avLst/>
          </a:prstGeom>
        </p:spPr>
        <p:txBody>
          <a:bodyPr wrap="square">
            <a:spAutoFit/>
          </a:bodyPr>
          <a:lstStyle/>
          <a:p>
            <a:pPr marL="280988" indent="-280988" algn="r"/>
            <a:r>
              <a:rPr lang="en-US" sz="1400" dirty="0">
                <a:solidFill>
                  <a:srgbClr val="0000FF"/>
                </a:solidFill>
                <a:sym typeface="Symbol"/>
              </a:rPr>
              <a:t>④=</a:t>
            </a:r>
            <a:r>
              <a:rPr lang="en-US" sz="1400" dirty="0" smtClean="0">
                <a:solidFill>
                  <a:srgbClr val="0000FF"/>
                </a:solidFill>
                <a:sym typeface="Symbol"/>
              </a:rPr>
              <a:t>0.68=68%</a:t>
            </a:r>
            <a:endParaRPr lang="en-US" sz="1400" dirty="0">
              <a:solidFill>
                <a:srgbClr val="0000FF"/>
              </a:solidFill>
            </a:endParaRPr>
          </a:p>
        </p:txBody>
      </p:sp>
      <p:sp>
        <p:nvSpPr>
          <p:cNvPr id="28" name="Rectangle 27"/>
          <p:cNvSpPr/>
          <p:nvPr/>
        </p:nvSpPr>
        <p:spPr>
          <a:xfrm>
            <a:off x="6588369" y="656493"/>
            <a:ext cx="2560320" cy="954107"/>
          </a:xfrm>
          <a:prstGeom prst="rect">
            <a:avLst/>
          </a:prstGeom>
        </p:spPr>
        <p:txBody>
          <a:bodyPr wrap="square">
            <a:spAutoFit/>
          </a:bodyPr>
          <a:lstStyle/>
          <a:p>
            <a:pPr marL="280988" indent="-280988"/>
            <a:r>
              <a:rPr lang="en-US" sz="1400" dirty="0" smtClean="0">
                <a:solidFill>
                  <a:srgbClr val="FF0000"/>
                </a:solidFill>
                <a:sym typeface="Symbol"/>
              </a:rPr>
              <a:t>⑤ 10% </a:t>
            </a:r>
            <a:r>
              <a:rPr lang="en-US" sz="1400" dirty="0">
                <a:solidFill>
                  <a:srgbClr val="FF0000"/>
                </a:solidFill>
                <a:sym typeface="Symbol"/>
              </a:rPr>
              <a:t>-</a:t>
            </a:r>
            <a:r>
              <a:rPr lang="en-US" sz="1400" dirty="0" smtClean="0">
                <a:solidFill>
                  <a:srgbClr val="FF0000"/>
                </a:solidFill>
                <a:sym typeface="Symbol"/>
              </a:rPr>
              <a:t>Risk implies that there is 10% chance of ACCEPTING a BAD LOT, by </a:t>
            </a:r>
            <a:r>
              <a:rPr lang="en-US" sz="1400" dirty="0">
                <a:solidFill>
                  <a:srgbClr val="FF0000"/>
                </a:solidFill>
                <a:sym typeface="Symbol"/>
              </a:rPr>
              <a:t>the Buyer, at n=100 &amp; </a:t>
            </a:r>
            <a:r>
              <a:rPr lang="en-US" sz="1400" dirty="0" smtClean="0">
                <a:solidFill>
                  <a:srgbClr val="FF0000"/>
                </a:solidFill>
                <a:sym typeface="Symbol"/>
              </a:rPr>
              <a:t>c=2</a:t>
            </a:r>
            <a:endParaRPr lang="en-US" sz="1400" dirty="0">
              <a:solidFill>
                <a:srgbClr val="FF0000"/>
              </a:solidFill>
            </a:endParaRPr>
          </a:p>
        </p:txBody>
      </p:sp>
      <p:sp>
        <p:nvSpPr>
          <p:cNvPr id="29" name="Rectangle 28"/>
          <p:cNvSpPr/>
          <p:nvPr/>
        </p:nvSpPr>
        <p:spPr>
          <a:xfrm>
            <a:off x="6570785" y="1772942"/>
            <a:ext cx="2560320" cy="1169551"/>
          </a:xfrm>
          <a:prstGeom prst="rect">
            <a:avLst/>
          </a:prstGeom>
        </p:spPr>
        <p:txBody>
          <a:bodyPr wrap="square">
            <a:spAutoFit/>
          </a:bodyPr>
          <a:lstStyle/>
          <a:p>
            <a:pPr marL="280988" indent="-280988"/>
            <a:r>
              <a:rPr lang="en-US" sz="1400" dirty="0" smtClean="0">
                <a:solidFill>
                  <a:srgbClr val="FF0000"/>
                </a:solidFill>
                <a:sym typeface="Symbol"/>
              </a:rPr>
              <a:t>⑥ Buyer’s 10</a:t>
            </a:r>
            <a:r>
              <a:rPr lang="en-US" sz="1400" dirty="0">
                <a:solidFill>
                  <a:srgbClr val="FF0000"/>
                </a:solidFill>
                <a:sym typeface="Symbol"/>
              </a:rPr>
              <a:t>% </a:t>
            </a:r>
            <a:r>
              <a:rPr lang="en-US" sz="1400" dirty="0" smtClean="0">
                <a:solidFill>
                  <a:srgbClr val="FF0000"/>
                </a:solidFill>
                <a:sym typeface="Symbol"/>
              </a:rPr>
              <a:t>-Risk, at n=100 &amp; c=2, will be satisfied so long as the Quality standard of no less than 5.2% is met. This standard is called LTPD.</a:t>
            </a:r>
            <a:endParaRPr lang="en-US" sz="1400" dirty="0">
              <a:solidFill>
                <a:srgbClr val="FF0000"/>
              </a:solidFill>
            </a:endParaRPr>
          </a:p>
        </p:txBody>
      </p:sp>
      <p:sp>
        <p:nvSpPr>
          <p:cNvPr id="30" name="Rectangle 29"/>
          <p:cNvSpPr/>
          <p:nvPr/>
        </p:nvSpPr>
        <p:spPr>
          <a:xfrm>
            <a:off x="6570790" y="3018455"/>
            <a:ext cx="2560320" cy="1600438"/>
          </a:xfrm>
          <a:prstGeom prst="rect">
            <a:avLst/>
          </a:prstGeom>
        </p:spPr>
        <p:txBody>
          <a:bodyPr wrap="square">
            <a:spAutoFit/>
          </a:bodyPr>
          <a:lstStyle/>
          <a:p>
            <a:pPr marL="280988" indent="-280988"/>
            <a:r>
              <a:rPr lang="en-US" sz="1400" dirty="0" smtClean="0">
                <a:solidFill>
                  <a:srgbClr val="FF0000"/>
                </a:solidFill>
                <a:sym typeface="Symbol"/>
              </a:rPr>
              <a:t>⑦ Conversely, if the Buyer will not accept any Quality </a:t>
            </a:r>
            <a:r>
              <a:rPr lang="en-US" sz="1400" dirty="0" err="1" smtClean="0">
                <a:solidFill>
                  <a:srgbClr val="FF0000"/>
                </a:solidFill>
                <a:sym typeface="Symbol"/>
              </a:rPr>
              <a:t>Std</a:t>
            </a:r>
            <a:r>
              <a:rPr lang="en-US" sz="1400" dirty="0" smtClean="0">
                <a:solidFill>
                  <a:srgbClr val="FF0000"/>
                </a:solidFill>
                <a:sym typeface="Symbol"/>
              </a:rPr>
              <a:t> less than, say, 4.5%, then at </a:t>
            </a:r>
            <a:r>
              <a:rPr lang="en-US" sz="1400" dirty="0">
                <a:solidFill>
                  <a:srgbClr val="FF0000"/>
                </a:solidFill>
                <a:sym typeface="Symbol"/>
              </a:rPr>
              <a:t>n=100 &amp; </a:t>
            </a:r>
            <a:r>
              <a:rPr lang="en-US" sz="1400" dirty="0" smtClean="0">
                <a:solidFill>
                  <a:srgbClr val="FF0000"/>
                </a:solidFill>
                <a:sym typeface="Symbol"/>
              </a:rPr>
              <a:t>c=2, there will be 17.0% probability of accepting a BAD LOT, </a:t>
            </a:r>
            <a:r>
              <a:rPr lang="en-US" sz="1400" dirty="0">
                <a:solidFill>
                  <a:srgbClr val="FF0000"/>
                </a:solidFill>
                <a:sym typeface="Symbol"/>
              </a:rPr>
              <a:t>or - </a:t>
            </a:r>
            <a:r>
              <a:rPr lang="en-US" sz="1400" dirty="0" smtClean="0">
                <a:solidFill>
                  <a:srgbClr val="FF0000"/>
                </a:solidFill>
                <a:sym typeface="Symbol"/>
              </a:rPr>
              <a:t>Risk will be 17.0% </a:t>
            </a:r>
            <a:r>
              <a:rPr lang="en-US" sz="1400" dirty="0">
                <a:solidFill>
                  <a:srgbClr val="FF0000"/>
                </a:solidFill>
                <a:sym typeface="Symbol"/>
              </a:rPr>
              <a:t>⑧</a:t>
            </a:r>
            <a:endParaRPr lang="en-US" sz="1400" dirty="0">
              <a:solidFill>
                <a:srgbClr val="FF0000"/>
              </a:solidFill>
            </a:endParaRPr>
          </a:p>
        </p:txBody>
      </p:sp>
      <p:sp>
        <p:nvSpPr>
          <p:cNvPr id="32" name="Rectangle 31"/>
          <p:cNvSpPr/>
          <p:nvPr/>
        </p:nvSpPr>
        <p:spPr>
          <a:xfrm>
            <a:off x="5187789" y="5723189"/>
            <a:ext cx="889782" cy="523220"/>
          </a:xfrm>
          <a:prstGeom prst="rect">
            <a:avLst/>
          </a:prstGeom>
        </p:spPr>
        <p:txBody>
          <a:bodyPr wrap="square">
            <a:spAutoFit/>
          </a:bodyPr>
          <a:lstStyle/>
          <a:p>
            <a:pPr marL="176213" indent="109538"/>
            <a:r>
              <a:rPr lang="en-US" sz="1400" dirty="0" smtClean="0">
                <a:solidFill>
                  <a:srgbClr val="FF0000"/>
                </a:solidFill>
                <a:sym typeface="Symbol"/>
              </a:rPr>
              <a:t>⑥</a:t>
            </a:r>
            <a:endParaRPr lang="en-US" sz="1400" dirty="0">
              <a:solidFill>
                <a:srgbClr val="FF0000"/>
              </a:solidFill>
            </a:endParaRPr>
          </a:p>
          <a:p>
            <a:pPr marL="176213" indent="-176213"/>
            <a:r>
              <a:rPr lang="en-US" sz="1400" dirty="0" smtClean="0">
                <a:solidFill>
                  <a:srgbClr val="FF0000"/>
                </a:solidFill>
                <a:sym typeface="Symbol"/>
              </a:rPr>
              <a:t> 5.3%</a:t>
            </a:r>
            <a:endParaRPr lang="en-US" sz="1400" dirty="0">
              <a:solidFill>
                <a:srgbClr val="FF0000"/>
              </a:solidFill>
            </a:endParaRPr>
          </a:p>
        </p:txBody>
      </p:sp>
      <p:cxnSp>
        <p:nvCxnSpPr>
          <p:cNvPr id="33" name="Elbow Connector 5"/>
          <p:cNvCxnSpPr/>
          <p:nvPr/>
        </p:nvCxnSpPr>
        <p:spPr>
          <a:xfrm flipH="1" flipV="1">
            <a:off x="4882054" y="5069708"/>
            <a:ext cx="1" cy="914400"/>
          </a:xfrm>
          <a:prstGeom prst="straightConnector1">
            <a:avLst/>
          </a:prstGeom>
          <a:ln w="28575">
            <a:solidFill>
              <a:srgbClr val="FF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Elbow Connector 5"/>
          <p:cNvCxnSpPr/>
          <p:nvPr/>
        </p:nvCxnSpPr>
        <p:spPr>
          <a:xfrm rot="16200000" flipH="1" flipV="1">
            <a:off x="3346376" y="3541456"/>
            <a:ext cx="1" cy="3063240"/>
          </a:xfrm>
          <a:prstGeom prst="straightConnector1">
            <a:avLst/>
          </a:prstGeom>
          <a:ln w="28575">
            <a:solidFill>
              <a:srgbClr val="FF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4495800" y="5732585"/>
            <a:ext cx="790959" cy="523220"/>
          </a:xfrm>
          <a:prstGeom prst="rect">
            <a:avLst/>
          </a:prstGeom>
        </p:spPr>
        <p:txBody>
          <a:bodyPr wrap="square">
            <a:spAutoFit/>
          </a:bodyPr>
          <a:lstStyle/>
          <a:p>
            <a:pPr marL="176213" indent="-176213"/>
            <a:r>
              <a:rPr lang="en-US" sz="1400" dirty="0">
                <a:solidFill>
                  <a:srgbClr val="FF0000"/>
                </a:solidFill>
                <a:sym typeface="Symbol"/>
              </a:rPr>
              <a:t>⑦   </a:t>
            </a:r>
            <a:r>
              <a:rPr lang="en-US" sz="1400" dirty="0" smtClean="0">
                <a:solidFill>
                  <a:srgbClr val="FF0000"/>
                </a:solidFill>
                <a:sym typeface="Symbol"/>
              </a:rPr>
              <a:t>4.5%</a:t>
            </a:r>
            <a:endParaRPr lang="en-US" sz="1400" dirty="0">
              <a:solidFill>
                <a:srgbClr val="FF0000"/>
              </a:solidFill>
            </a:endParaRPr>
          </a:p>
        </p:txBody>
      </p:sp>
      <p:sp>
        <p:nvSpPr>
          <p:cNvPr id="36" name="Rectangle 35"/>
          <p:cNvSpPr/>
          <p:nvPr/>
        </p:nvSpPr>
        <p:spPr>
          <a:xfrm>
            <a:off x="-23795" y="4935416"/>
            <a:ext cx="1842478" cy="307777"/>
          </a:xfrm>
          <a:prstGeom prst="rect">
            <a:avLst/>
          </a:prstGeom>
        </p:spPr>
        <p:txBody>
          <a:bodyPr wrap="square">
            <a:spAutoFit/>
          </a:bodyPr>
          <a:lstStyle/>
          <a:p>
            <a:pPr marL="176213" indent="-176213" algn="r"/>
            <a:r>
              <a:rPr lang="en-US" sz="1400" dirty="0">
                <a:solidFill>
                  <a:srgbClr val="FF0000"/>
                </a:solidFill>
                <a:sym typeface="Symbol"/>
              </a:rPr>
              <a:t>⑧ </a:t>
            </a:r>
            <a:r>
              <a:rPr lang="en-US" sz="1400" dirty="0" smtClean="0">
                <a:solidFill>
                  <a:srgbClr val="FF0000"/>
                </a:solidFill>
                <a:sym typeface="Symbol"/>
              </a:rPr>
              <a:t>=0.17=17.0%</a:t>
            </a:r>
            <a:endParaRPr lang="en-US" sz="1400" dirty="0">
              <a:solidFill>
                <a:srgbClr val="FF0000"/>
              </a:solidFill>
            </a:endParaRPr>
          </a:p>
        </p:txBody>
      </p:sp>
      <p:grpSp>
        <p:nvGrpSpPr>
          <p:cNvPr id="7" name="Group 6"/>
          <p:cNvGrpSpPr/>
          <p:nvPr/>
        </p:nvGrpSpPr>
        <p:grpSpPr>
          <a:xfrm>
            <a:off x="-106679" y="5269524"/>
            <a:ext cx="2018712" cy="769441"/>
            <a:chOff x="-106679" y="5375031"/>
            <a:chExt cx="2018712" cy="769441"/>
          </a:xfrm>
        </p:grpSpPr>
        <p:sp>
          <p:nvSpPr>
            <p:cNvPr id="27" name="Rectangle 26"/>
            <p:cNvSpPr/>
            <p:nvPr/>
          </p:nvSpPr>
          <p:spPr>
            <a:xfrm>
              <a:off x="-106679" y="5801341"/>
              <a:ext cx="1706879" cy="338554"/>
            </a:xfrm>
            <a:prstGeom prst="rect">
              <a:avLst/>
            </a:prstGeom>
          </p:spPr>
          <p:txBody>
            <a:bodyPr wrap="square">
              <a:spAutoFit/>
            </a:bodyPr>
            <a:lstStyle/>
            <a:p>
              <a:pPr algn="r"/>
              <a:r>
                <a:rPr lang="en-US" sz="1400" dirty="0" smtClean="0">
                  <a:solidFill>
                    <a:srgbClr val="FF0000"/>
                  </a:solidFill>
                  <a:sym typeface="Symbol"/>
                </a:rPr>
                <a:t>⑤</a:t>
              </a:r>
              <a:r>
                <a:rPr lang="en-US" sz="1600" b="1" dirty="0" smtClean="0">
                  <a:solidFill>
                    <a:srgbClr val="FF0000"/>
                  </a:solidFill>
                  <a:sym typeface="Symbol"/>
                </a:rPr>
                <a:t>  </a:t>
              </a:r>
              <a:r>
                <a:rPr lang="en-US" sz="1600" b="1" dirty="0">
                  <a:solidFill>
                    <a:srgbClr val="FF0000"/>
                  </a:solidFill>
                  <a:sym typeface="Symbol"/>
                </a:rPr>
                <a:t>= </a:t>
              </a:r>
              <a:r>
                <a:rPr lang="en-US" sz="1600" b="1" dirty="0" smtClean="0">
                  <a:solidFill>
                    <a:srgbClr val="FF0000"/>
                  </a:solidFill>
                  <a:sym typeface="Symbol"/>
                </a:rPr>
                <a:t>0.10= 10 %</a:t>
              </a:r>
              <a:endParaRPr lang="en-US" sz="1400" dirty="0">
                <a:solidFill>
                  <a:srgbClr val="FF0000"/>
                </a:solidFill>
                <a:latin typeface="DFKai-SB" panose="03000509000000000000" pitchFamily="65" charset="-120"/>
                <a:ea typeface="DFKai-SB" panose="03000509000000000000" pitchFamily="65" charset="-120"/>
              </a:endParaRPr>
            </a:p>
          </p:txBody>
        </p:sp>
        <p:sp>
          <p:nvSpPr>
            <p:cNvPr id="37" name="Rectangle 36"/>
            <p:cNvSpPr/>
            <p:nvPr/>
          </p:nvSpPr>
          <p:spPr>
            <a:xfrm>
              <a:off x="1483752" y="5375031"/>
              <a:ext cx="428281" cy="769441"/>
            </a:xfrm>
            <a:prstGeom prst="rect">
              <a:avLst/>
            </a:prstGeom>
          </p:spPr>
          <p:txBody>
            <a:bodyPr wrap="square">
              <a:spAutoFit/>
            </a:bodyPr>
            <a:lstStyle/>
            <a:p>
              <a:pPr algn="r"/>
              <a:r>
                <a:rPr lang="en-US" sz="4400" dirty="0" smtClean="0">
                  <a:solidFill>
                    <a:srgbClr val="FF0000"/>
                  </a:solidFill>
                  <a:latin typeface="DFKai-SB" panose="03000509000000000000" pitchFamily="65" charset="-120"/>
                  <a:ea typeface="DFKai-SB" panose="03000509000000000000" pitchFamily="65" charset="-120"/>
                  <a:sym typeface="Symbol"/>
                </a:rPr>
                <a:t>↕</a:t>
              </a:r>
              <a:endParaRPr lang="en-US" sz="1400" dirty="0">
                <a:solidFill>
                  <a:srgbClr val="FF0000"/>
                </a:solidFill>
                <a:latin typeface="DFKai-SB" panose="03000509000000000000" pitchFamily="65" charset="-120"/>
                <a:ea typeface="DFKai-SB" panose="03000509000000000000" pitchFamily="65" charset="-120"/>
              </a:endParaRPr>
            </a:p>
          </p:txBody>
        </p:sp>
      </p:grpSp>
      <p:sp>
        <p:nvSpPr>
          <p:cNvPr id="38" name="Rectangle 37"/>
          <p:cNvSpPr/>
          <p:nvPr/>
        </p:nvSpPr>
        <p:spPr>
          <a:xfrm>
            <a:off x="6476018" y="4695093"/>
            <a:ext cx="2560320" cy="954107"/>
          </a:xfrm>
          <a:prstGeom prst="rect">
            <a:avLst/>
          </a:prstGeom>
          <a:solidFill>
            <a:schemeClr val="accent5">
              <a:lumMod val="20000"/>
              <a:lumOff val="80000"/>
            </a:schemeClr>
          </a:solidFill>
        </p:spPr>
        <p:txBody>
          <a:bodyPr wrap="square">
            <a:spAutoFit/>
          </a:bodyPr>
          <a:lstStyle/>
          <a:p>
            <a:r>
              <a:rPr lang="en-US" sz="1400" dirty="0" smtClean="0">
                <a:sym typeface="Symbol"/>
              </a:rPr>
              <a:t>A Sampling Plan meets the requirements </a:t>
            </a:r>
            <a:r>
              <a:rPr lang="en-US" sz="1400" dirty="0">
                <a:sym typeface="Symbol"/>
              </a:rPr>
              <a:t>of -</a:t>
            </a:r>
            <a:r>
              <a:rPr lang="en-US" sz="1400" dirty="0" smtClean="0">
                <a:sym typeface="Symbol"/>
              </a:rPr>
              <a:t>Risk, </a:t>
            </a:r>
            <a:r>
              <a:rPr lang="en-US" sz="1400" dirty="0">
                <a:sym typeface="Symbol"/>
              </a:rPr>
              <a:t>- </a:t>
            </a:r>
            <a:r>
              <a:rPr lang="en-US" sz="1400" dirty="0" smtClean="0">
                <a:sym typeface="Symbol"/>
              </a:rPr>
              <a:t>Risk, AQL &amp; LTPD through careful manipulation of ‘n’ and ‘c’</a:t>
            </a:r>
            <a:endParaRPr lang="en-US" sz="1400" dirty="0"/>
          </a:p>
        </p:txBody>
      </p:sp>
    </p:spTree>
    <p:extLst>
      <p:ext uri="{BB962C8B-B14F-4D97-AF65-F5344CB8AC3E}">
        <p14:creationId xmlns:p14="http://schemas.microsoft.com/office/powerpoint/2010/main" val="4061056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par>
                          <p:cTn id="31" fill="hold">
                            <p:stCondLst>
                              <p:cond delay="0"/>
                            </p:stCondLst>
                            <p:childTnLst>
                              <p:par>
                                <p:cTn id="32" presetID="22" presetClass="entr" presetSubtype="4"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par>
                          <p:cTn id="39" fill="hold">
                            <p:stCondLst>
                              <p:cond delay="1000"/>
                            </p:stCondLst>
                            <p:childTnLst>
                              <p:par>
                                <p:cTn id="40" presetID="1"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up)">
                                      <p:cBhvr>
                                        <p:cTn id="62" dur="500"/>
                                        <p:tgtEl>
                                          <p:spTgt spid="9"/>
                                        </p:tgtEl>
                                      </p:cBhvr>
                                    </p:animEffect>
                                  </p:childTnLst>
                                </p:cTn>
                              </p:par>
                            </p:childTnLst>
                          </p:cTn>
                        </p:par>
                        <p:par>
                          <p:cTn id="63" fill="hold">
                            <p:stCondLst>
                              <p:cond delay="1000"/>
                            </p:stCondLst>
                            <p:childTnLst>
                              <p:par>
                                <p:cTn id="64" presetID="1" presetClass="entr" presetSubtype="0"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down)">
                                      <p:cBhvr>
                                        <p:cTn id="78" dur="500"/>
                                        <p:tgtEl>
                                          <p:spTgt spid="33"/>
                                        </p:tgtEl>
                                      </p:cBhvr>
                                    </p:animEffect>
                                  </p:childTnLst>
                                </p:cTn>
                              </p:par>
                            </p:childTnLst>
                          </p:cTn>
                        </p:par>
                        <p:par>
                          <p:cTn id="79" fill="hold">
                            <p:stCondLst>
                              <p:cond delay="500"/>
                            </p:stCondLst>
                            <p:childTnLst>
                              <p:par>
                                <p:cTn id="80" presetID="22" presetClass="entr" presetSubtype="2"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right)">
                                      <p:cBhvr>
                                        <p:cTn id="82" dur="500"/>
                                        <p:tgtEl>
                                          <p:spTgt spid="34"/>
                                        </p:tgtEl>
                                      </p:cBhvr>
                                    </p:animEffect>
                                  </p:childTnLst>
                                </p:cTn>
                              </p:par>
                            </p:childTnLst>
                          </p:cTn>
                        </p:par>
                        <p:par>
                          <p:cTn id="83" fill="hold">
                            <p:stCondLst>
                              <p:cond delay="1000"/>
                            </p:stCondLst>
                            <p:childTnLst>
                              <p:par>
                                <p:cTn id="84" presetID="1" presetClass="entr" presetSubtype="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1" grpId="0"/>
      <p:bldP spid="22" grpId="0"/>
      <p:bldP spid="23" grpId="0"/>
      <p:bldP spid="24" grpId="0"/>
      <p:bldP spid="25" grpId="0"/>
      <p:bldP spid="28" grpId="0"/>
      <p:bldP spid="29" grpId="0"/>
      <p:bldP spid="30" grpId="0"/>
      <p:bldP spid="32" grpId="0"/>
      <p:bldP spid="35" grpId="0"/>
      <p:bldP spid="36" grpId="0"/>
      <p:bldP spid="3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9963</TotalTime>
  <Words>4434</Words>
  <Application>Microsoft Office PowerPoint</Application>
  <PresentationFormat>On-screen Show (4:3)</PresentationFormat>
  <Paragraphs>957</Paragraphs>
  <Slides>33</Slides>
  <Notes>32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DFKai-SB</vt:lpstr>
      <vt:lpstr>Arial</vt:lpstr>
      <vt:lpstr>Calibri</vt:lpstr>
      <vt:lpstr>Cambria Math</vt:lpstr>
      <vt:lpstr>Symbol</vt:lpstr>
      <vt:lpstr>Times New Roman</vt:lpstr>
      <vt:lpstr>Wingdings</vt:lpstr>
      <vt:lpstr>Office Theme</vt:lpstr>
      <vt:lpstr>4_Office Theme</vt:lpstr>
      <vt:lpstr>Acceptance Sampling</vt:lpstr>
      <vt:lpstr>Why Acceptance Sampling?</vt:lpstr>
      <vt:lpstr>Sampling Plan</vt:lpstr>
      <vt:lpstr>“Representative” Sample</vt:lpstr>
      <vt:lpstr>Understanding the Concept … 1/2</vt:lpstr>
      <vt:lpstr>Understanding the Concept … 2/2</vt:lpstr>
      <vt:lpstr>Probability and Acceptance Sampling … 1/3</vt:lpstr>
      <vt:lpstr>Probability and Acceptance Sampling … 2/3</vt:lpstr>
      <vt:lpstr>Probability and Acceptance Sampling … 3/3</vt:lpstr>
      <vt:lpstr>Conclusions on the Discussion So Far</vt:lpstr>
      <vt:lpstr>AQL &amp; LTPD</vt:lpstr>
      <vt:lpstr>AQL &amp; LTPD</vt:lpstr>
      <vt:lpstr>-Risk, -Risk</vt:lpstr>
      <vt:lpstr>OC Curve … 1/2</vt:lpstr>
      <vt:lpstr>OC Curve … 2/2</vt:lpstr>
      <vt:lpstr>Complete Acceptance Sampling Plan &amp; OC Curve … 1/5</vt:lpstr>
      <vt:lpstr>Complete Acceptance Sampling Plan &amp; OC Curve … 2/5</vt:lpstr>
      <vt:lpstr>Complete Acceptance Sampling Plan &amp; OC Curve … 3/5</vt:lpstr>
      <vt:lpstr>Complete Acceptance Sampling Plan &amp; OC Curve … 1/5</vt:lpstr>
      <vt:lpstr>Complete Acceptance Sampling Plan &amp; OC Curve … 4/5</vt:lpstr>
      <vt:lpstr>Complete Acceptance Sampling Plan &amp; OC Curve … 5/5</vt:lpstr>
      <vt:lpstr>Effect of Changing ‘n’ &amp; ‘c’ on Acceptance Sampling … 1/3</vt:lpstr>
      <vt:lpstr>Effect of Changing ‘n’ &amp; ‘c’ on Acceptance Sampling … 2/3</vt:lpstr>
      <vt:lpstr>Effect of Changing ‘n’&amp; ‘c’ on Acceptance Sampling … 1/3</vt:lpstr>
      <vt:lpstr>Effect of Changing ‘n’ on Acceptance Sampling … 1/2</vt:lpstr>
      <vt:lpstr>Effect of Changing ‘n’ on Acceptance Sampling … 2/2</vt:lpstr>
      <vt:lpstr>Effect of Changing ‘c’ on Acceptance Sampling … 1/2</vt:lpstr>
      <vt:lpstr>Effect of Changing ‘c’ on Acceptance Sampling … 2/2</vt:lpstr>
      <vt:lpstr>Finding ‘n’ &amp; ‘c’ by Trial &amp; Error … 1/5</vt:lpstr>
      <vt:lpstr>Finding ‘n’ &amp; ‘c’ by Trial &amp; Error … 2/5</vt:lpstr>
      <vt:lpstr>Finding ‘n’ &amp; ‘c’ by Trial &amp; Error … 3/5</vt:lpstr>
      <vt:lpstr>Finding ‘n’ &amp; ‘c’ by Trial &amp; Error … 4/5</vt:lpstr>
      <vt:lpstr>Finding ‘n’ &amp; ‘c’ by Trial &amp; Error … 5/5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1288</cp:revision>
  <cp:lastPrinted>2014-09-05T12:27:57Z</cp:lastPrinted>
  <dcterms:created xsi:type="dcterms:W3CDTF">2006-08-16T00:00:00Z</dcterms:created>
  <dcterms:modified xsi:type="dcterms:W3CDTF">2016-01-31T12:32:36Z</dcterms:modified>
</cp:coreProperties>
</file>